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66" r:id="rId2"/>
    <p:sldId id="267" r:id="rId3"/>
    <p:sldId id="504" r:id="rId4"/>
    <p:sldId id="464" r:id="rId5"/>
    <p:sldId id="408" r:id="rId6"/>
    <p:sldId id="338" r:id="rId7"/>
    <p:sldId id="339" r:id="rId8"/>
    <p:sldId id="341" r:id="rId9"/>
    <p:sldId id="396" r:id="rId10"/>
    <p:sldId id="344" r:id="rId11"/>
    <p:sldId id="409" r:id="rId12"/>
    <p:sldId id="456" r:id="rId13"/>
    <p:sldId id="269" r:id="rId14"/>
    <p:sldId id="397" r:id="rId15"/>
    <p:sldId id="275" r:id="rId16"/>
    <p:sldId id="485" r:id="rId17"/>
    <p:sldId id="509" r:id="rId18"/>
    <p:sldId id="452" r:id="rId19"/>
    <p:sldId id="271" r:id="rId20"/>
    <p:sldId id="367" r:id="rId21"/>
    <p:sldId id="274" r:id="rId22"/>
    <p:sldId id="277" r:id="rId23"/>
    <p:sldId id="298" r:id="rId24"/>
    <p:sldId id="489" r:id="rId25"/>
    <p:sldId id="463" r:id="rId26"/>
    <p:sldId id="488" r:id="rId27"/>
    <p:sldId id="490" r:id="rId28"/>
    <p:sldId id="491" r:id="rId29"/>
    <p:sldId id="508" r:id="rId30"/>
    <p:sldId id="507" r:id="rId31"/>
    <p:sldId id="493" r:id="rId32"/>
    <p:sldId id="494" r:id="rId33"/>
    <p:sldId id="496" r:id="rId34"/>
    <p:sldId id="497" r:id="rId35"/>
    <p:sldId id="499" r:id="rId36"/>
    <p:sldId id="500" r:id="rId37"/>
    <p:sldId id="498" r:id="rId38"/>
    <p:sldId id="506" r:id="rId39"/>
    <p:sldId id="505" r:id="rId40"/>
    <p:sldId id="501" r:id="rId41"/>
    <p:sldId id="502" r:id="rId42"/>
    <p:sldId id="454" r:id="rId43"/>
    <p:sldId id="50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5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15"/>
    <p:restoredTop sz="96197"/>
  </p:normalViewPr>
  <p:slideViewPr>
    <p:cSldViewPr snapToGrid="0">
      <p:cViewPr varScale="1">
        <p:scale>
          <a:sx n="180" d="100"/>
          <a:sy n="180" d="100"/>
        </p:scale>
        <p:origin x="21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AE596-4883-3040-A426-A1D7C7FA25BA}" type="datetimeFigureOut">
              <a:rPr lang="en-US" smtClean="0"/>
              <a:t>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AF3629-C029-644F-88D6-BF84A61FD653}" type="slidenum">
              <a:rPr lang="en-US" smtClean="0"/>
              <a:t>‹#›</a:t>
            </a:fld>
            <a:endParaRPr lang="en-US"/>
          </a:p>
        </p:txBody>
      </p:sp>
    </p:spTree>
    <p:extLst>
      <p:ext uri="{BB962C8B-B14F-4D97-AF65-F5344CB8AC3E}">
        <p14:creationId xmlns:p14="http://schemas.microsoft.com/office/powerpoint/2010/main" val="1950381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D7717B6-408E-B71F-37A7-6122929F5544}"/>
              </a:ext>
            </a:extLst>
          </p:cNvPr>
          <p:cNvSpPr>
            <a:spLocks noGrp="1" noChangeArrowheads="1"/>
          </p:cNvSpPr>
          <p:nvPr>
            <p:ph type="sldNum" sz="quarter" idx="5"/>
          </p:nvPr>
        </p:nvSpPr>
        <p:spPr>
          <a:ln/>
        </p:spPr>
        <p:txBody>
          <a:bodyPr/>
          <a:lstStyle/>
          <a:p>
            <a:fld id="{41894E14-69F6-B143-9AD6-4244748A121C}" type="slidenum">
              <a:rPr lang="en-US" altLang="en-US"/>
              <a:pPr/>
              <a:t>11</a:t>
            </a:fld>
            <a:endParaRPr lang="en-US" altLang="en-US"/>
          </a:p>
        </p:txBody>
      </p:sp>
      <p:sp>
        <p:nvSpPr>
          <p:cNvPr id="15362" name="Rectangle 2">
            <a:extLst>
              <a:ext uri="{FF2B5EF4-FFF2-40B4-BE49-F238E27FC236}">
                <a16:creationId xmlns:a16="http://schemas.microsoft.com/office/drawing/2014/main" id="{B4161345-A886-5101-CE5E-21B4B9CB11E3}"/>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363" name="Rectangle 3">
            <a:extLst>
              <a:ext uri="{FF2B5EF4-FFF2-40B4-BE49-F238E27FC236}">
                <a16:creationId xmlns:a16="http://schemas.microsoft.com/office/drawing/2014/main" id="{676103CF-D221-FF61-F67F-49E3C7FFE854}"/>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552818D-E2FA-2930-9882-31AB0632135E}"/>
              </a:ext>
            </a:extLst>
          </p:cNvPr>
          <p:cNvSpPr>
            <a:spLocks noGrp="1" noChangeArrowheads="1"/>
          </p:cNvSpPr>
          <p:nvPr>
            <p:ph type="sldNum" sz="quarter" idx="5"/>
          </p:nvPr>
        </p:nvSpPr>
        <p:spPr>
          <a:ln/>
        </p:spPr>
        <p:txBody>
          <a:bodyPr/>
          <a:lstStyle/>
          <a:p>
            <a:fld id="{6074397D-8F32-A94C-99E2-B7F666DAB24D}" type="slidenum">
              <a:rPr lang="en-US" altLang="en-US"/>
              <a:pPr/>
              <a:t>13</a:t>
            </a:fld>
            <a:endParaRPr lang="en-US" altLang="en-US"/>
          </a:p>
        </p:txBody>
      </p:sp>
      <p:sp>
        <p:nvSpPr>
          <p:cNvPr id="31746" name="Rectangle 2">
            <a:extLst>
              <a:ext uri="{FF2B5EF4-FFF2-40B4-BE49-F238E27FC236}">
                <a16:creationId xmlns:a16="http://schemas.microsoft.com/office/drawing/2014/main" id="{AE4A2882-306C-9B12-F9B0-35B3B94C2F77}"/>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7" name="Rectangle 3">
            <a:extLst>
              <a:ext uri="{FF2B5EF4-FFF2-40B4-BE49-F238E27FC236}">
                <a16:creationId xmlns:a16="http://schemas.microsoft.com/office/drawing/2014/main" id="{BBEDAF88-56B2-EF35-3E91-0655DCCAB406}"/>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2BD2791-5D62-1F4B-5A4E-B9638995970C}"/>
              </a:ext>
            </a:extLst>
          </p:cNvPr>
          <p:cNvSpPr>
            <a:spLocks noGrp="1" noChangeArrowheads="1"/>
          </p:cNvSpPr>
          <p:nvPr>
            <p:ph type="sldNum" sz="quarter" idx="5"/>
          </p:nvPr>
        </p:nvSpPr>
        <p:spPr>
          <a:ln/>
        </p:spPr>
        <p:txBody>
          <a:bodyPr/>
          <a:lstStyle/>
          <a:p>
            <a:fld id="{D8FF31A2-F1C8-4E40-88C4-B9714037D87D}" type="slidenum">
              <a:rPr lang="en-US" altLang="en-US"/>
              <a:pPr/>
              <a:t>15</a:t>
            </a:fld>
            <a:endParaRPr lang="en-US" altLang="en-US"/>
          </a:p>
        </p:txBody>
      </p:sp>
      <p:sp>
        <p:nvSpPr>
          <p:cNvPr id="44034" name="Rectangle 2">
            <a:extLst>
              <a:ext uri="{FF2B5EF4-FFF2-40B4-BE49-F238E27FC236}">
                <a16:creationId xmlns:a16="http://schemas.microsoft.com/office/drawing/2014/main" id="{4EDD51FD-0AA3-8EC3-3DC7-43D03D0A7E8A}"/>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4035" name="Rectangle 3">
            <a:extLst>
              <a:ext uri="{FF2B5EF4-FFF2-40B4-BE49-F238E27FC236}">
                <a16:creationId xmlns:a16="http://schemas.microsoft.com/office/drawing/2014/main" id="{740740E9-F650-5ECE-FB22-0EBC9C035F7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2BD2791-5D62-1F4B-5A4E-B9638995970C}"/>
              </a:ext>
            </a:extLst>
          </p:cNvPr>
          <p:cNvSpPr>
            <a:spLocks noGrp="1" noChangeArrowheads="1"/>
          </p:cNvSpPr>
          <p:nvPr>
            <p:ph type="sldNum" sz="quarter" idx="5"/>
          </p:nvPr>
        </p:nvSpPr>
        <p:spPr>
          <a:ln/>
        </p:spPr>
        <p:txBody>
          <a:bodyPr/>
          <a:lstStyle/>
          <a:p>
            <a:fld id="{D8FF31A2-F1C8-4E40-88C4-B9714037D87D}" type="slidenum">
              <a:rPr lang="en-US" altLang="en-US"/>
              <a:pPr/>
              <a:t>16</a:t>
            </a:fld>
            <a:endParaRPr lang="en-US" altLang="en-US"/>
          </a:p>
        </p:txBody>
      </p:sp>
      <p:sp>
        <p:nvSpPr>
          <p:cNvPr id="44034" name="Rectangle 2">
            <a:extLst>
              <a:ext uri="{FF2B5EF4-FFF2-40B4-BE49-F238E27FC236}">
                <a16:creationId xmlns:a16="http://schemas.microsoft.com/office/drawing/2014/main" id="{4EDD51FD-0AA3-8EC3-3DC7-43D03D0A7E8A}"/>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4035" name="Rectangle 3">
            <a:extLst>
              <a:ext uri="{FF2B5EF4-FFF2-40B4-BE49-F238E27FC236}">
                <a16:creationId xmlns:a16="http://schemas.microsoft.com/office/drawing/2014/main" id="{740740E9-F650-5ECE-FB22-0EBC9C035F7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46849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8C36087-490B-0A73-3D3E-4C56BC9BC5DC}"/>
              </a:ext>
            </a:extLst>
          </p:cNvPr>
          <p:cNvSpPr>
            <a:spLocks noGrp="1" noChangeArrowheads="1"/>
          </p:cNvSpPr>
          <p:nvPr>
            <p:ph type="sldNum" sz="quarter" idx="5"/>
          </p:nvPr>
        </p:nvSpPr>
        <p:spPr>
          <a:ln/>
        </p:spPr>
        <p:txBody>
          <a:bodyPr/>
          <a:lstStyle/>
          <a:p>
            <a:fld id="{A45133A8-D34A-AF40-96C6-2423B2403698}" type="slidenum">
              <a:rPr lang="en-US" altLang="en-US"/>
              <a:pPr/>
              <a:t>19</a:t>
            </a:fld>
            <a:endParaRPr lang="en-US" altLang="en-US"/>
          </a:p>
        </p:txBody>
      </p:sp>
      <p:sp>
        <p:nvSpPr>
          <p:cNvPr id="35842" name="Rectangle 2">
            <a:extLst>
              <a:ext uri="{FF2B5EF4-FFF2-40B4-BE49-F238E27FC236}">
                <a16:creationId xmlns:a16="http://schemas.microsoft.com/office/drawing/2014/main" id="{7495CB02-AAB0-E186-4144-168D6D815008}"/>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843" name="Rectangle 3">
            <a:extLst>
              <a:ext uri="{FF2B5EF4-FFF2-40B4-BE49-F238E27FC236}">
                <a16:creationId xmlns:a16="http://schemas.microsoft.com/office/drawing/2014/main" id="{1E8F5A86-572E-0E5B-61DF-6DE78CEFAAB2}"/>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 would changing the salt concentration affect this binding?</a:t>
            </a:r>
            <a:r>
              <a:rPr lang="en-US" baseline="0" dirty="0"/>
              <a:t> </a:t>
            </a:r>
            <a:r>
              <a:rPr lang="en-US" dirty="0"/>
              <a:t>How</a:t>
            </a:r>
            <a:r>
              <a:rPr lang="en-US" baseline="0" dirty="0"/>
              <a:t> would changing the pH affect this binding?</a:t>
            </a:r>
            <a:endParaRPr lang="en-US" dirty="0"/>
          </a:p>
        </p:txBody>
      </p:sp>
      <p:sp>
        <p:nvSpPr>
          <p:cNvPr id="4" name="Slide Number Placeholder 3"/>
          <p:cNvSpPr>
            <a:spLocks noGrp="1"/>
          </p:cNvSpPr>
          <p:nvPr>
            <p:ph type="sldNum" sz="quarter" idx="10"/>
          </p:nvPr>
        </p:nvSpPr>
        <p:spPr/>
        <p:txBody>
          <a:bodyPr/>
          <a:lstStyle/>
          <a:p>
            <a:fld id="{A9D8AD5E-DC7D-A745-A994-25B846E6FAAE}" type="slidenum">
              <a:rPr lang="en-US" smtClean="0"/>
              <a:t>22</a:t>
            </a:fld>
            <a:endParaRPr lang="en-US"/>
          </a:p>
        </p:txBody>
      </p:sp>
    </p:spTree>
    <p:extLst>
      <p:ext uri="{BB962C8B-B14F-4D97-AF65-F5344CB8AC3E}">
        <p14:creationId xmlns:p14="http://schemas.microsoft.com/office/powerpoint/2010/main" val="1859786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1C31E-CF9D-2B7D-C879-DB61E5BC6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1B91F8-DB94-3DE5-7A57-F1466B26E5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52A880-1077-2642-4678-BFF5661FF8B6}"/>
              </a:ext>
            </a:extLst>
          </p:cNvPr>
          <p:cNvSpPr>
            <a:spLocks noGrp="1"/>
          </p:cNvSpPr>
          <p:nvPr>
            <p:ph type="dt" sz="half" idx="10"/>
          </p:nvPr>
        </p:nvSpPr>
        <p:spPr/>
        <p:txBody>
          <a:bodyPr/>
          <a:lstStyle/>
          <a:p>
            <a:fld id="{D6A1728E-5674-F440-87DF-A0CD05CA791F}" type="datetime1">
              <a:rPr lang="en-CA" smtClean="0"/>
              <a:t>2024-01-12</a:t>
            </a:fld>
            <a:endParaRPr lang="en-US"/>
          </a:p>
        </p:txBody>
      </p:sp>
      <p:sp>
        <p:nvSpPr>
          <p:cNvPr id="5" name="Footer Placeholder 4">
            <a:extLst>
              <a:ext uri="{FF2B5EF4-FFF2-40B4-BE49-F238E27FC236}">
                <a16:creationId xmlns:a16="http://schemas.microsoft.com/office/drawing/2014/main" id="{E6592BEF-9E34-319E-9064-3C9F20F37B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512D5-388F-9BE0-42B1-CCF303A2D112}"/>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331748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6AB6-93AD-68F3-D47A-974F37BF7E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AC1D7-6FF6-AEBD-3554-F2C24B562F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62B5-E9E9-8027-ED92-A5B10101CC02}"/>
              </a:ext>
            </a:extLst>
          </p:cNvPr>
          <p:cNvSpPr>
            <a:spLocks noGrp="1"/>
          </p:cNvSpPr>
          <p:nvPr>
            <p:ph type="dt" sz="half" idx="10"/>
          </p:nvPr>
        </p:nvSpPr>
        <p:spPr/>
        <p:txBody>
          <a:bodyPr/>
          <a:lstStyle/>
          <a:p>
            <a:fld id="{13E60047-00C6-EB41-B9DE-89E79B9727F8}" type="datetime1">
              <a:rPr lang="en-CA" smtClean="0"/>
              <a:t>2024-01-12</a:t>
            </a:fld>
            <a:endParaRPr lang="en-US"/>
          </a:p>
        </p:txBody>
      </p:sp>
      <p:sp>
        <p:nvSpPr>
          <p:cNvPr id="5" name="Footer Placeholder 4">
            <a:extLst>
              <a:ext uri="{FF2B5EF4-FFF2-40B4-BE49-F238E27FC236}">
                <a16:creationId xmlns:a16="http://schemas.microsoft.com/office/drawing/2014/main" id="{A27B5FA0-87FD-0329-A48E-7D29ED4C3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42428-99E1-F173-D8A2-A858327A2A63}"/>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637003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EBB6A5-B619-A14A-7372-4EAF989194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33CC4C-4E75-952A-0EF7-75C909CD7B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FF894-5D63-619E-35BA-8C3E51D7DC35}"/>
              </a:ext>
            </a:extLst>
          </p:cNvPr>
          <p:cNvSpPr>
            <a:spLocks noGrp="1"/>
          </p:cNvSpPr>
          <p:nvPr>
            <p:ph type="dt" sz="half" idx="10"/>
          </p:nvPr>
        </p:nvSpPr>
        <p:spPr/>
        <p:txBody>
          <a:bodyPr/>
          <a:lstStyle/>
          <a:p>
            <a:fld id="{500678A0-ABEA-304B-8FF4-460529E13DD3}" type="datetime1">
              <a:rPr lang="en-CA" smtClean="0"/>
              <a:t>2024-01-12</a:t>
            </a:fld>
            <a:endParaRPr lang="en-US"/>
          </a:p>
        </p:txBody>
      </p:sp>
      <p:sp>
        <p:nvSpPr>
          <p:cNvPr id="5" name="Footer Placeholder 4">
            <a:extLst>
              <a:ext uri="{FF2B5EF4-FFF2-40B4-BE49-F238E27FC236}">
                <a16:creationId xmlns:a16="http://schemas.microsoft.com/office/drawing/2014/main" id="{34FDAEA6-B9A4-A660-F7D4-1D9D2F298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95440-B1E2-F93F-656D-7C157589773E}"/>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125360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3E93C-827F-2D9B-DE15-4A1D63FC28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FFD6AC-B943-C615-7B92-E199F5BFC0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44007-772C-0BB8-B2A8-2BA6D605E87D}"/>
              </a:ext>
            </a:extLst>
          </p:cNvPr>
          <p:cNvSpPr>
            <a:spLocks noGrp="1"/>
          </p:cNvSpPr>
          <p:nvPr>
            <p:ph type="dt" sz="half" idx="10"/>
          </p:nvPr>
        </p:nvSpPr>
        <p:spPr/>
        <p:txBody>
          <a:bodyPr/>
          <a:lstStyle/>
          <a:p>
            <a:fld id="{6F95320F-52CF-954C-A2AC-30F3263D1358}" type="datetime1">
              <a:rPr lang="en-CA" smtClean="0"/>
              <a:t>2024-01-12</a:t>
            </a:fld>
            <a:endParaRPr lang="en-US"/>
          </a:p>
        </p:txBody>
      </p:sp>
      <p:sp>
        <p:nvSpPr>
          <p:cNvPr id="5" name="Footer Placeholder 4">
            <a:extLst>
              <a:ext uri="{FF2B5EF4-FFF2-40B4-BE49-F238E27FC236}">
                <a16:creationId xmlns:a16="http://schemas.microsoft.com/office/drawing/2014/main" id="{8DE86034-4B50-5866-D395-3FF0FA553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6AE0D-662D-BE47-202D-03080D03E970}"/>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1285579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6394-79C8-36C7-5C1A-79750AAE4B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EC7AEF-E951-E411-7D22-B2E8CC144B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E79051-64A8-1DFF-7EAF-EC3427FB4AAD}"/>
              </a:ext>
            </a:extLst>
          </p:cNvPr>
          <p:cNvSpPr>
            <a:spLocks noGrp="1"/>
          </p:cNvSpPr>
          <p:nvPr>
            <p:ph type="dt" sz="half" idx="10"/>
          </p:nvPr>
        </p:nvSpPr>
        <p:spPr/>
        <p:txBody>
          <a:bodyPr/>
          <a:lstStyle/>
          <a:p>
            <a:fld id="{51EDE5AA-5224-B243-81FC-1C604069BEF4}" type="datetime1">
              <a:rPr lang="en-CA" smtClean="0"/>
              <a:t>2024-01-12</a:t>
            </a:fld>
            <a:endParaRPr lang="en-US"/>
          </a:p>
        </p:txBody>
      </p:sp>
      <p:sp>
        <p:nvSpPr>
          <p:cNvPr id="5" name="Footer Placeholder 4">
            <a:extLst>
              <a:ext uri="{FF2B5EF4-FFF2-40B4-BE49-F238E27FC236}">
                <a16:creationId xmlns:a16="http://schemas.microsoft.com/office/drawing/2014/main" id="{82B6B956-8BE8-9BB8-A867-AC78E24E4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DC7E3-F95E-D4AD-D806-5A577D57FAF8}"/>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3581830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2F51-1B69-ED7B-194B-E7BA9EAE5C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D83623-0E02-EC1D-C419-D5454D4DEC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321EE5-2C1B-E593-0D35-71CFDCEE70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35BA91-CF2B-4CA8-D311-35300EC142D5}"/>
              </a:ext>
            </a:extLst>
          </p:cNvPr>
          <p:cNvSpPr>
            <a:spLocks noGrp="1"/>
          </p:cNvSpPr>
          <p:nvPr>
            <p:ph type="dt" sz="half" idx="10"/>
          </p:nvPr>
        </p:nvSpPr>
        <p:spPr/>
        <p:txBody>
          <a:bodyPr/>
          <a:lstStyle/>
          <a:p>
            <a:fld id="{D32E86AF-B41A-024B-95A7-67FBF998A9CE}" type="datetime1">
              <a:rPr lang="en-CA" smtClean="0"/>
              <a:t>2024-01-12</a:t>
            </a:fld>
            <a:endParaRPr lang="en-US"/>
          </a:p>
        </p:txBody>
      </p:sp>
      <p:sp>
        <p:nvSpPr>
          <p:cNvPr id="6" name="Footer Placeholder 5">
            <a:extLst>
              <a:ext uri="{FF2B5EF4-FFF2-40B4-BE49-F238E27FC236}">
                <a16:creationId xmlns:a16="http://schemas.microsoft.com/office/drawing/2014/main" id="{4CCCB54E-02EB-7F54-7D28-E80A5223E8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36A00E-B580-F84D-46CB-65F7D001C84E}"/>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2454917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6FE0-2367-1911-51E0-9B5C4865B5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0AD2D0-0391-5FAE-4152-6761ACAF35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5DDCBA-A703-A0AC-F609-FA2E25F780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DE5569-5098-9EFE-8EBA-0073C646F9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9F7CB8-E094-670B-D187-FCE5FC9989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962E38-594F-187C-2BF4-A8BDD95C7512}"/>
              </a:ext>
            </a:extLst>
          </p:cNvPr>
          <p:cNvSpPr>
            <a:spLocks noGrp="1"/>
          </p:cNvSpPr>
          <p:nvPr>
            <p:ph type="dt" sz="half" idx="10"/>
          </p:nvPr>
        </p:nvSpPr>
        <p:spPr/>
        <p:txBody>
          <a:bodyPr/>
          <a:lstStyle/>
          <a:p>
            <a:fld id="{F73C7F64-9DC9-3142-8228-6CCBE931B2F0}" type="datetime1">
              <a:rPr lang="en-CA" smtClean="0"/>
              <a:t>2024-01-12</a:t>
            </a:fld>
            <a:endParaRPr lang="en-US"/>
          </a:p>
        </p:txBody>
      </p:sp>
      <p:sp>
        <p:nvSpPr>
          <p:cNvPr id="8" name="Footer Placeholder 7">
            <a:extLst>
              <a:ext uri="{FF2B5EF4-FFF2-40B4-BE49-F238E27FC236}">
                <a16:creationId xmlns:a16="http://schemas.microsoft.com/office/drawing/2014/main" id="{EF329D95-0F3E-4832-0AA1-2CCAE1DD2E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56E729-A962-34B2-E558-B0F6E93D941A}"/>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1357458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44AD-64D2-AC82-77DC-E4011ABB05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B30A5E-FF7B-7575-027A-F07F4D6ACB19}"/>
              </a:ext>
            </a:extLst>
          </p:cNvPr>
          <p:cNvSpPr>
            <a:spLocks noGrp="1"/>
          </p:cNvSpPr>
          <p:nvPr>
            <p:ph type="dt" sz="half" idx="10"/>
          </p:nvPr>
        </p:nvSpPr>
        <p:spPr/>
        <p:txBody>
          <a:bodyPr/>
          <a:lstStyle/>
          <a:p>
            <a:fld id="{F5513D4C-C4F6-1F41-BE2D-33CD223B2549}" type="datetime1">
              <a:rPr lang="en-CA" smtClean="0"/>
              <a:t>2024-01-12</a:t>
            </a:fld>
            <a:endParaRPr lang="en-US"/>
          </a:p>
        </p:txBody>
      </p:sp>
      <p:sp>
        <p:nvSpPr>
          <p:cNvPr id="4" name="Footer Placeholder 3">
            <a:extLst>
              <a:ext uri="{FF2B5EF4-FFF2-40B4-BE49-F238E27FC236}">
                <a16:creationId xmlns:a16="http://schemas.microsoft.com/office/drawing/2014/main" id="{657BD61E-F2F6-95A3-92C0-05CE36BDD5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53923C-242D-3C99-89CD-3726D4A8F1C7}"/>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2953951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A9FD8-86C5-486A-757D-83B7D3F18B7F}"/>
              </a:ext>
            </a:extLst>
          </p:cNvPr>
          <p:cNvSpPr>
            <a:spLocks noGrp="1"/>
          </p:cNvSpPr>
          <p:nvPr>
            <p:ph type="dt" sz="half" idx="10"/>
          </p:nvPr>
        </p:nvSpPr>
        <p:spPr/>
        <p:txBody>
          <a:bodyPr/>
          <a:lstStyle/>
          <a:p>
            <a:fld id="{06060A1E-523B-CF42-AFDA-D6565E74C679}" type="datetime1">
              <a:rPr lang="en-CA" smtClean="0"/>
              <a:t>2024-01-12</a:t>
            </a:fld>
            <a:endParaRPr lang="en-US"/>
          </a:p>
        </p:txBody>
      </p:sp>
      <p:sp>
        <p:nvSpPr>
          <p:cNvPr id="3" name="Footer Placeholder 2">
            <a:extLst>
              <a:ext uri="{FF2B5EF4-FFF2-40B4-BE49-F238E27FC236}">
                <a16:creationId xmlns:a16="http://schemas.microsoft.com/office/drawing/2014/main" id="{0377BA60-3818-82DA-740B-B39950EB5D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40F763-24E2-D8E7-C0B7-D600C5111853}"/>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89699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6D85-B34A-FCD2-309A-218BF5725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13CB44-9FB0-8586-EB9C-7D81CD2E38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7605E9-EACE-33DC-D36D-92BD112F3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57034-1496-E3AB-D22D-BCE134994102}"/>
              </a:ext>
            </a:extLst>
          </p:cNvPr>
          <p:cNvSpPr>
            <a:spLocks noGrp="1"/>
          </p:cNvSpPr>
          <p:nvPr>
            <p:ph type="dt" sz="half" idx="10"/>
          </p:nvPr>
        </p:nvSpPr>
        <p:spPr/>
        <p:txBody>
          <a:bodyPr/>
          <a:lstStyle/>
          <a:p>
            <a:fld id="{DFE34D9F-55AF-5742-96BC-93B8BBE4D5ED}" type="datetime1">
              <a:rPr lang="en-CA" smtClean="0"/>
              <a:t>2024-01-12</a:t>
            </a:fld>
            <a:endParaRPr lang="en-US"/>
          </a:p>
        </p:txBody>
      </p:sp>
      <p:sp>
        <p:nvSpPr>
          <p:cNvPr id="6" name="Footer Placeholder 5">
            <a:extLst>
              <a:ext uri="{FF2B5EF4-FFF2-40B4-BE49-F238E27FC236}">
                <a16:creationId xmlns:a16="http://schemas.microsoft.com/office/drawing/2014/main" id="{3DADE3CB-A73B-B3F6-830C-F361C92008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97D47-CCA7-2840-0697-7A3B93C2FDC1}"/>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194207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8AE5-034F-8EE9-3661-AAF15DE1E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28F784-7896-7540-C527-71D484B3D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712AC9-475D-8EF3-74D6-F250E0EF8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292042-146B-AA30-CEF7-9578F5844668}"/>
              </a:ext>
            </a:extLst>
          </p:cNvPr>
          <p:cNvSpPr>
            <a:spLocks noGrp="1"/>
          </p:cNvSpPr>
          <p:nvPr>
            <p:ph type="dt" sz="half" idx="10"/>
          </p:nvPr>
        </p:nvSpPr>
        <p:spPr/>
        <p:txBody>
          <a:bodyPr/>
          <a:lstStyle/>
          <a:p>
            <a:fld id="{ED60E4A5-8C5F-144E-B8AD-EF435C05A522}" type="datetime1">
              <a:rPr lang="en-CA" smtClean="0"/>
              <a:t>2024-01-12</a:t>
            </a:fld>
            <a:endParaRPr lang="en-US"/>
          </a:p>
        </p:txBody>
      </p:sp>
      <p:sp>
        <p:nvSpPr>
          <p:cNvPr id="6" name="Footer Placeholder 5">
            <a:extLst>
              <a:ext uri="{FF2B5EF4-FFF2-40B4-BE49-F238E27FC236}">
                <a16:creationId xmlns:a16="http://schemas.microsoft.com/office/drawing/2014/main" id="{7379600E-DCED-7F74-7161-00BF8FD54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80A08C-BC9D-185B-CAA2-B00C144D059B}"/>
              </a:ext>
            </a:extLst>
          </p:cNvPr>
          <p:cNvSpPr>
            <a:spLocks noGrp="1"/>
          </p:cNvSpPr>
          <p:nvPr>
            <p:ph type="sldNum" sz="quarter" idx="12"/>
          </p:nvPr>
        </p:nvSpPr>
        <p:spPr/>
        <p:txBody>
          <a:bodyPr/>
          <a:lstStyle/>
          <a:p>
            <a:fld id="{B4089139-EA9F-BC47-801E-A62921BE8E04}" type="slidenum">
              <a:rPr lang="en-US" smtClean="0"/>
              <a:t>‹#›</a:t>
            </a:fld>
            <a:endParaRPr lang="en-US"/>
          </a:p>
        </p:txBody>
      </p:sp>
    </p:spTree>
    <p:extLst>
      <p:ext uri="{BB962C8B-B14F-4D97-AF65-F5344CB8AC3E}">
        <p14:creationId xmlns:p14="http://schemas.microsoft.com/office/powerpoint/2010/main" val="606035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614BF-AF95-4360-4540-52823CE26F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87065B-2C44-D172-9043-38C9B21825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E6613-4D2B-1D7E-5A49-C527FC610D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FC3A1E-00F2-BA4D-9F98-0A39DE2A4097}" type="datetime1">
              <a:rPr lang="en-CA" smtClean="0"/>
              <a:t>2024-01-12</a:t>
            </a:fld>
            <a:endParaRPr lang="en-US"/>
          </a:p>
        </p:txBody>
      </p:sp>
      <p:sp>
        <p:nvSpPr>
          <p:cNvPr id="5" name="Footer Placeholder 4">
            <a:extLst>
              <a:ext uri="{FF2B5EF4-FFF2-40B4-BE49-F238E27FC236}">
                <a16:creationId xmlns:a16="http://schemas.microsoft.com/office/drawing/2014/main" id="{406A0037-64F9-1A3B-ACA4-744354763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0F8AB0-D67A-D040-5B09-4FB77AEC6E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89139-EA9F-BC47-801E-A62921BE8E04}" type="slidenum">
              <a:rPr lang="en-US" smtClean="0"/>
              <a:t>‹#›</a:t>
            </a:fld>
            <a:endParaRPr lang="en-US"/>
          </a:p>
        </p:txBody>
      </p:sp>
    </p:spTree>
    <p:extLst>
      <p:ext uri="{BB962C8B-B14F-4D97-AF65-F5344CB8AC3E}">
        <p14:creationId xmlns:p14="http://schemas.microsoft.com/office/powerpoint/2010/main" val="394259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dasmehlab.co/" TargetMode="External"/><Relationship Id="rId7" Type="http://schemas.openxmlformats.org/officeDocument/2006/relationships/image" Target="../media/image4.png"/><Relationship Id="rId2" Type="http://schemas.openxmlformats.org/officeDocument/2006/relationships/hyperlink" Target="mailto:dasmeh@staff.uni-marburg.de" TargetMode="Externa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hyperlink" Target="https://www.uniprot.org/"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proteinatlas.org/"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www.gtexportal.org/home/"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hyperlink" Target="https://pax-db.org/"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hyperlink" Target="https://alphafold.ebi.ac.uk/"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BFED55-F866-09B2-7EBE-EE4B05AF876D}"/>
              </a:ext>
            </a:extLst>
          </p:cNvPr>
          <p:cNvSpPr txBox="1"/>
          <p:nvPr/>
        </p:nvSpPr>
        <p:spPr>
          <a:xfrm>
            <a:off x="2233448" y="1676348"/>
            <a:ext cx="7725103" cy="3373296"/>
          </a:xfrm>
          <a:prstGeom prst="rect">
            <a:avLst/>
          </a:prstGeom>
          <a:noFill/>
        </p:spPr>
        <p:txBody>
          <a:bodyPr wrap="square">
            <a:spAutoFit/>
          </a:bodyPr>
          <a:lstStyle/>
          <a:p>
            <a:pPr algn="ctr">
              <a:lnSpc>
                <a:spcPct val="115000"/>
              </a:lnSpc>
            </a:pPr>
            <a:r>
              <a:rPr lang="en-CA" sz="1800" b="1" dirty="0">
                <a:solidFill>
                  <a:srgbClr val="3B55F8"/>
                </a:solidFill>
                <a:effectLst/>
                <a:latin typeface="Helvetica" pitchFamily="2" charset="0"/>
                <a:ea typeface="Times New Roman" panose="02020603050405020304" pitchFamily="18" charset="0"/>
              </a:rPr>
              <a:t>Leveraging Molecular Databases for Variant Interpretation</a:t>
            </a:r>
          </a:p>
          <a:p>
            <a:pPr algn="ctr">
              <a:lnSpc>
                <a:spcPct val="115000"/>
              </a:lnSpc>
            </a:pPr>
            <a:endParaRPr lang="en-CA" sz="1800" dirty="0">
              <a:solidFill>
                <a:srgbClr val="000000"/>
              </a:solidFill>
              <a:effectLst/>
              <a:latin typeface="Helvetica" pitchFamily="2" charset="0"/>
              <a:ea typeface="Times New Roman" panose="02020603050405020304" pitchFamily="18" charset="0"/>
            </a:endParaRPr>
          </a:p>
          <a:p>
            <a:pPr algn="ctr">
              <a:lnSpc>
                <a:spcPct val="115000"/>
              </a:lnSpc>
            </a:pPr>
            <a:r>
              <a:rPr lang="en-CA" sz="1800" dirty="0">
                <a:solidFill>
                  <a:srgbClr val="000000"/>
                </a:solidFill>
                <a:effectLst/>
                <a:latin typeface="Helvetica" pitchFamily="2" charset="0"/>
                <a:ea typeface="Times New Roman" panose="02020603050405020304" pitchFamily="18" charset="0"/>
              </a:rPr>
              <a:t> </a:t>
            </a:r>
            <a:endParaRPr lang="en-CA" sz="1800" dirty="0">
              <a:effectLst/>
              <a:latin typeface="Helvetica" pitchFamily="2" charset="0"/>
              <a:ea typeface="Times New Roman" panose="02020603050405020304" pitchFamily="18" charset="0"/>
            </a:endParaRPr>
          </a:p>
          <a:p>
            <a:pPr algn="ctr">
              <a:lnSpc>
                <a:spcPct val="115000"/>
              </a:lnSpc>
            </a:pPr>
            <a:r>
              <a:rPr lang="en-CA" sz="1800" dirty="0">
                <a:solidFill>
                  <a:srgbClr val="000000"/>
                </a:solidFill>
                <a:effectLst/>
                <a:latin typeface="Helvetica" pitchFamily="2" charset="0"/>
                <a:ea typeface="Times New Roman" panose="02020603050405020304" pitchFamily="18" charset="0"/>
              </a:rPr>
              <a:t>Functional Genomics; understanding how pathological missense variants affect proteins</a:t>
            </a:r>
            <a:endParaRPr lang="en-CA" sz="1800" dirty="0">
              <a:effectLst/>
              <a:latin typeface="Helvetica" pitchFamily="2" charset="0"/>
              <a:ea typeface="Times New Roman" panose="02020603050405020304" pitchFamily="18" charset="0"/>
            </a:endParaRPr>
          </a:p>
          <a:p>
            <a:pPr algn="ctr">
              <a:lnSpc>
                <a:spcPct val="115000"/>
              </a:lnSpc>
            </a:pPr>
            <a:endParaRPr lang="en-CA" sz="1200" dirty="0">
              <a:solidFill>
                <a:srgbClr val="000000"/>
              </a:solidFill>
              <a:effectLst/>
              <a:latin typeface="Helvetica" pitchFamily="2" charset="0"/>
              <a:ea typeface="Times New Roman" panose="02020603050405020304" pitchFamily="18" charset="0"/>
            </a:endParaRPr>
          </a:p>
          <a:p>
            <a:pPr algn="ctr">
              <a:lnSpc>
                <a:spcPct val="115000"/>
              </a:lnSpc>
            </a:pPr>
            <a:r>
              <a:rPr lang="en-CA" sz="1200" dirty="0">
                <a:solidFill>
                  <a:srgbClr val="000000"/>
                </a:solidFill>
                <a:effectLst/>
                <a:latin typeface="Helvetica" pitchFamily="2" charset="0"/>
                <a:ea typeface="Times New Roman" panose="02020603050405020304" pitchFamily="18" charset="0"/>
              </a:rPr>
              <a:t> </a:t>
            </a:r>
            <a:endParaRPr lang="en-CA" sz="1200" dirty="0">
              <a:effectLst/>
              <a:latin typeface="Helvetica" pitchFamily="2" charset="0"/>
              <a:ea typeface="Times New Roman" panose="02020603050405020304" pitchFamily="18" charset="0"/>
            </a:endParaRPr>
          </a:p>
          <a:p>
            <a:pPr algn="ctr">
              <a:lnSpc>
                <a:spcPct val="115000"/>
              </a:lnSpc>
            </a:pPr>
            <a:r>
              <a:rPr lang="en-CA" sz="1200" dirty="0">
                <a:solidFill>
                  <a:srgbClr val="000000"/>
                </a:solidFill>
                <a:effectLst/>
                <a:latin typeface="Helvetica" pitchFamily="2" charset="0"/>
                <a:ea typeface="Times New Roman" panose="02020603050405020304" pitchFamily="18" charset="0"/>
              </a:rPr>
              <a:t>Instructor: </a:t>
            </a:r>
          </a:p>
          <a:p>
            <a:pPr algn="ctr">
              <a:lnSpc>
                <a:spcPct val="115000"/>
              </a:lnSpc>
            </a:pPr>
            <a:endParaRPr lang="en-CA" sz="1200" dirty="0">
              <a:solidFill>
                <a:srgbClr val="000000"/>
              </a:solidFill>
              <a:latin typeface="Helvetica" pitchFamily="2" charset="0"/>
              <a:ea typeface="Times New Roman" panose="02020603050405020304" pitchFamily="18" charset="0"/>
            </a:endParaRPr>
          </a:p>
          <a:p>
            <a:pPr algn="ctr">
              <a:lnSpc>
                <a:spcPct val="115000"/>
              </a:lnSpc>
            </a:pPr>
            <a:r>
              <a:rPr lang="en-CA" sz="1200" dirty="0">
                <a:solidFill>
                  <a:srgbClr val="000000"/>
                </a:solidFill>
                <a:effectLst/>
                <a:latin typeface="Helvetica" pitchFamily="2" charset="0"/>
                <a:ea typeface="Times New Roman" panose="02020603050405020304" pitchFamily="18" charset="0"/>
              </a:rPr>
              <a:t>Pouria Dasmeh </a:t>
            </a:r>
          </a:p>
          <a:p>
            <a:pPr algn="ctr">
              <a:lnSpc>
                <a:spcPct val="115000"/>
              </a:lnSpc>
            </a:pPr>
            <a:r>
              <a:rPr lang="en-CA" sz="1200" dirty="0">
                <a:solidFill>
                  <a:srgbClr val="000000"/>
                </a:solidFill>
                <a:effectLst/>
                <a:latin typeface="Helvetica" pitchFamily="2" charset="0"/>
                <a:ea typeface="Times New Roman" panose="02020603050405020304" pitchFamily="18" charset="0"/>
              </a:rPr>
              <a:t>Center for Human Genetics, Marburg University/UKGM medical center, </a:t>
            </a:r>
          </a:p>
          <a:p>
            <a:pPr algn="ctr">
              <a:lnSpc>
                <a:spcPct val="115000"/>
              </a:lnSpc>
            </a:pPr>
            <a:r>
              <a:rPr lang="en-CA" sz="1200" u="sng" dirty="0">
                <a:solidFill>
                  <a:srgbClr val="0000FF"/>
                </a:solidFill>
                <a:effectLst/>
                <a:latin typeface="Helvetica" pitchFamily="2" charset="0"/>
                <a:ea typeface="Times New Roman" panose="02020603050405020304" pitchFamily="18" charset="0"/>
                <a:hlinkClick r:id="rId2"/>
              </a:rPr>
              <a:t>dasmeh@staff.uni-marburg.de</a:t>
            </a:r>
            <a:endParaRPr lang="en-CA" sz="1200" u="sng" dirty="0">
              <a:solidFill>
                <a:srgbClr val="0000FF"/>
              </a:solidFill>
              <a:effectLst/>
              <a:latin typeface="Helvetica" pitchFamily="2" charset="0"/>
              <a:ea typeface="Times New Roman" panose="02020603050405020304" pitchFamily="18" charset="0"/>
            </a:endParaRPr>
          </a:p>
          <a:p>
            <a:pPr algn="ctr">
              <a:lnSpc>
                <a:spcPct val="115000"/>
              </a:lnSpc>
            </a:pPr>
            <a:r>
              <a:rPr lang="en-CA" sz="1200" u="sng" dirty="0" err="1">
                <a:solidFill>
                  <a:srgbClr val="0000FF"/>
                </a:solidFill>
                <a:latin typeface="Helvetica" pitchFamily="2" charset="0"/>
                <a:ea typeface="Times New Roman" panose="02020603050405020304" pitchFamily="18" charset="0"/>
                <a:hlinkClick r:id="rId3"/>
              </a:rPr>
              <a:t>www.dasmehlab.co</a:t>
            </a:r>
            <a:r>
              <a:rPr lang="en-CA" sz="1200" u="sng" dirty="0" err="1">
                <a:solidFill>
                  <a:srgbClr val="0000FF"/>
                </a:solidFill>
                <a:latin typeface="Helvetica" pitchFamily="2" charset="0"/>
                <a:ea typeface="Times New Roman" panose="02020603050405020304" pitchFamily="18" charset="0"/>
              </a:rPr>
              <a:t>m</a:t>
            </a:r>
            <a:endParaRPr lang="en-CA" sz="1200" u="sng" dirty="0">
              <a:solidFill>
                <a:srgbClr val="0000FF"/>
              </a:solidFill>
              <a:latin typeface="Helvetica" pitchFamily="2" charset="0"/>
              <a:ea typeface="Times New Roman" panose="02020603050405020304" pitchFamily="18" charset="0"/>
            </a:endParaRPr>
          </a:p>
        </p:txBody>
      </p:sp>
      <p:pic>
        <p:nvPicPr>
          <p:cNvPr id="4" name="Bild 1" descr="PhUniMa_Logo-grau-indiziert">
            <a:extLst>
              <a:ext uri="{FF2B5EF4-FFF2-40B4-BE49-F238E27FC236}">
                <a16:creationId xmlns:a16="http://schemas.microsoft.com/office/drawing/2014/main" id="{33743629-BAD6-BF47-E9AE-747771DA43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0626" y="519467"/>
            <a:ext cx="2600552" cy="881406"/>
          </a:xfrm>
          <a:prstGeom prst="rect">
            <a:avLst/>
          </a:prstGeom>
          <a:noFill/>
          <a:ln>
            <a:noFill/>
          </a:ln>
        </p:spPr>
      </p:pic>
      <p:pic>
        <p:nvPicPr>
          <p:cNvPr id="9" name="Graphic 3">
            <a:extLst>
              <a:ext uri="{FF2B5EF4-FFF2-40B4-BE49-F238E27FC236}">
                <a16:creationId xmlns:a16="http://schemas.microsoft.com/office/drawing/2014/main" id="{76F77891-2C22-0987-03E5-E599E43A2C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59214" y="471888"/>
            <a:ext cx="2042160" cy="881406"/>
          </a:xfrm>
          <a:prstGeom prst="rect">
            <a:avLst/>
          </a:prstGeom>
        </p:spPr>
      </p:pic>
      <p:sp>
        <p:nvSpPr>
          <p:cNvPr id="11" name="TextBox 10">
            <a:extLst>
              <a:ext uri="{FF2B5EF4-FFF2-40B4-BE49-F238E27FC236}">
                <a16:creationId xmlns:a16="http://schemas.microsoft.com/office/drawing/2014/main" id="{3750AA25-A0D0-DCB4-5144-833821D29A6E}"/>
              </a:ext>
            </a:extLst>
          </p:cNvPr>
          <p:cNvSpPr txBox="1"/>
          <p:nvPr/>
        </p:nvSpPr>
        <p:spPr>
          <a:xfrm>
            <a:off x="317356" y="6261913"/>
            <a:ext cx="4532587" cy="276999"/>
          </a:xfrm>
          <a:prstGeom prst="rect">
            <a:avLst/>
          </a:prstGeom>
          <a:noFill/>
        </p:spPr>
        <p:txBody>
          <a:bodyPr wrap="square">
            <a:spAutoFit/>
          </a:bodyPr>
          <a:lstStyle/>
          <a:p>
            <a:r>
              <a:rPr lang="en-US" sz="1200" dirty="0">
                <a:latin typeface="Helvetica" pitchFamily="2" charset="0"/>
              </a:rPr>
              <a:t>https://</a:t>
            </a:r>
            <a:r>
              <a:rPr lang="en-US" sz="1200" dirty="0" err="1">
                <a:latin typeface="Helvetica" pitchFamily="2" charset="0"/>
              </a:rPr>
              <a:t>github.com</a:t>
            </a:r>
            <a:r>
              <a:rPr lang="en-US" sz="1200" dirty="0">
                <a:latin typeface="Helvetica" pitchFamily="2" charset="0"/>
              </a:rPr>
              <a:t>/</a:t>
            </a:r>
            <a:r>
              <a:rPr lang="en-US" sz="1200" dirty="0" err="1">
                <a:latin typeface="Helvetica" pitchFamily="2" charset="0"/>
              </a:rPr>
              <a:t>dasmeh</a:t>
            </a:r>
            <a:r>
              <a:rPr lang="en-US" sz="1200" dirty="0">
                <a:latin typeface="Helvetica" pitchFamily="2" charset="0"/>
              </a:rPr>
              <a:t>/</a:t>
            </a:r>
            <a:r>
              <a:rPr lang="en-US" sz="1200" dirty="0" err="1">
                <a:latin typeface="Helvetica" pitchFamily="2" charset="0"/>
              </a:rPr>
              <a:t>UKGM_Humangenetik_PROTEINS</a:t>
            </a:r>
            <a:endParaRPr lang="en-US" sz="1200" dirty="0">
              <a:latin typeface="Helvetica" pitchFamily="2" charset="0"/>
            </a:endParaRPr>
          </a:p>
        </p:txBody>
      </p:sp>
      <p:pic>
        <p:nvPicPr>
          <p:cNvPr id="13" name="Picture 12">
            <a:extLst>
              <a:ext uri="{FF2B5EF4-FFF2-40B4-BE49-F238E27FC236}">
                <a16:creationId xmlns:a16="http://schemas.microsoft.com/office/drawing/2014/main" id="{B9F0757D-9368-F609-5CA2-E0B7405798BC}"/>
              </a:ext>
            </a:extLst>
          </p:cNvPr>
          <p:cNvPicPr>
            <a:picLocks noChangeAspect="1"/>
          </p:cNvPicPr>
          <p:nvPr/>
        </p:nvPicPr>
        <p:blipFill>
          <a:blip r:embed="rId7"/>
          <a:srcRect l="477" r="477"/>
          <a:stretch/>
        </p:blipFill>
        <p:spPr>
          <a:xfrm>
            <a:off x="317356" y="5577764"/>
            <a:ext cx="649595" cy="655854"/>
          </a:xfrm>
          <a:prstGeom prst="rect">
            <a:avLst/>
          </a:prstGeom>
        </p:spPr>
      </p:pic>
      <p:sp>
        <p:nvSpPr>
          <p:cNvPr id="14" name="TextBox 13">
            <a:extLst>
              <a:ext uri="{FF2B5EF4-FFF2-40B4-BE49-F238E27FC236}">
                <a16:creationId xmlns:a16="http://schemas.microsoft.com/office/drawing/2014/main" id="{43AA7A70-3A5C-D923-5969-600C034235A8}"/>
              </a:ext>
            </a:extLst>
          </p:cNvPr>
          <p:cNvSpPr txBox="1"/>
          <p:nvPr/>
        </p:nvSpPr>
        <p:spPr>
          <a:xfrm>
            <a:off x="1002678" y="5644081"/>
            <a:ext cx="1776448" cy="523220"/>
          </a:xfrm>
          <a:prstGeom prst="rect">
            <a:avLst/>
          </a:prstGeom>
          <a:noFill/>
        </p:spPr>
        <p:txBody>
          <a:bodyPr wrap="none" rtlCol="0">
            <a:spAutoFit/>
          </a:bodyPr>
          <a:lstStyle/>
          <a:p>
            <a:pPr algn="ctr"/>
            <a:r>
              <a:rPr lang="en-US" sz="1400" dirty="0">
                <a:latin typeface="Helvetica" pitchFamily="2" charset="0"/>
              </a:rPr>
              <a:t>Course material</a:t>
            </a:r>
          </a:p>
          <a:p>
            <a:pPr algn="ctr"/>
            <a:r>
              <a:rPr lang="en-US" sz="1400" dirty="0">
                <a:latin typeface="Helvetica" pitchFamily="2" charset="0"/>
              </a:rPr>
              <a:t>(lectures &amp; tutorials)</a:t>
            </a:r>
          </a:p>
        </p:txBody>
      </p:sp>
      <p:sp>
        <p:nvSpPr>
          <p:cNvPr id="15" name="Slide Number Placeholder 14">
            <a:extLst>
              <a:ext uri="{FF2B5EF4-FFF2-40B4-BE49-F238E27FC236}">
                <a16:creationId xmlns:a16="http://schemas.microsoft.com/office/drawing/2014/main" id="{D378772B-096D-38DF-1D1E-BB803D733AA2}"/>
              </a:ext>
            </a:extLst>
          </p:cNvPr>
          <p:cNvSpPr>
            <a:spLocks noGrp="1"/>
          </p:cNvSpPr>
          <p:nvPr>
            <p:ph type="sldNum" sz="quarter" idx="12"/>
          </p:nvPr>
        </p:nvSpPr>
        <p:spPr/>
        <p:txBody>
          <a:bodyPr/>
          <a:lstStyle/>
          <a:p>
            <a:fld id="{B4089139-EA9F-BC47-801E-A62921BE8E04}" type="slidenum">
              <a:rPr lang="en-US" smtClean="0"/>
              <a:t>1</a:t>
            </a:fld>
            <a:endParaRPr lang="en-US"/>
          </a:p>
        </p:txBody>
      </p:sp>
    </p:spTree>
    <p:extLst>
      <p:ext uri="{BB962C8B-B14F-4D97-AF65-F5344CB8AC3E}">
        <p14:creationId xmlns:p14="http://schemas.microsoft.com/office/powerpoint/2010/main" val="1516002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938652D-EA3D-A356-4AF0-C09591559EC7}"/>
              </a:ext>
            </a:extLst>
          </p:cNvPr>
          <p:cNvSpPr>
            <a:spLocks noGrp="1"/>
          </p:cNvSpPr>
          <p:nvPr>
            <p:ph type="title" idx="4294967295"/>
          </p:nvPr>
        </p:nvSpPr>
        <p:spPr>
          <a:xfrm>
            <a:off x="1651000" y="1"/>
            <a:ext cx="7886700" cy="993775"/>
          </a:xfrm>
        </p:spPr>
        <p:txBody>
          <a:bodyPr>
            <a:normAutofit/>
          </a:bodyPr>
          <a:lstStyle/>
          <a:p>
            <a:pPr eaLnBrk="1" hangingPunct="1"/>
            <a:r>
              <a:rPr lang="en-US" altLang="en-US" sz="1800" b="1" dirty="0">
                <a:solidFill>
                  <a:srgbClr val="2E46F6"/>
                </a:solidFill>
                <a:latin typeface="Helvetica" pitchFamily="2" charset="0"/>
              </a:rPr>
              <a:t>Structure of the Protein</a:t>
            </a:r>
          </a:p>
        </p:txBody>
      </p:sp>
      <p:pic>
        <p:nvPicPr>
          <p:cNvPr id="10244" name="Picture 4">
            <a:extLst>
              <a:ext uri="{FF2B5EF4-FFF2-40B4-BE49-F238E27FC236}">
                <a16:creationId xmlns:a16="http://schemas.microsoft.com/office/drawing/2014/main" id="{C31753EC-0864-954F-EFB8-00DC947D4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901" y="153681"/>
            <a:ext cx="3762068" cy="655063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ED5F86-A0BE-96FE-E0E0-D7406BA2FB4A}"/>
              </a:ext>
            </a:extLst>
          </p:cNvPr>
          <p:cNvSpPr>
            <a:spLocks noGrp="1"/>
          </p:cNvSpPr>
          <p:nvPr>
            <p:ph type="sldNum" sz="quarter" idx="12"/>
          </p:nvPr>
        </p:nvSpPr>
        <p:spPr/>
        <p:txBody>
          <a:bodyPr/>
          <a:lstStyle/>
          <a:p>
            <a:fld id="{B4089139-EA9F-BC47-801E-A62921BE8E04}"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17603442-399C-5767-FD71-2C53560E0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0"/>
          <a:stretch>
            <a:fillRect/>
          </a:stretch>
        </p:blipFill>
        <p:spPr bwMode="auto">
          <a:xfrm>
            <a:off x="3267403" y="1278984"/>
            <a:ext cx="5657194" cy="4634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B021999B-9F2B-3539-E745-A7C50AC038BA}"/>
              </a:ext>
            </a:extLst>
          </p:cNvPr>
          <p:cNvSpPr txBox="1">
            <a:spLocks/>
          </p:cNvSpPr>
          <p:nvPr/>
        </p:nvSpPr>
        <p:spPr>
          <a:xfrm>
            <a:off x="1687392" y="207470"/>
            <a:ext cx="8817215" cy="993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1800" b="1" dirty="0">
                <a:solidFill>
                  <a:srgbClr val="2E46F6"/>
                </a:solidFill>
                <a:latin typeface="Helvetica" pitchFamily="2" charset="0"/>
              </a:rPr>
              <a:t>Different proteins have different percentages of secondary structure elements</a:t>
            </a:r>
          </a:p>
        </p:txBody>
      </p:sp>
      <p:sp>
        <p:nvSpPr>
          <p:cNvPr id="5" name="Slide Number Placeholder 4">
            <a:extLst>
              <a:ext uri="{FF2B5EF4-FFF2-40B4-BE49-F238E27FC236}">
                <a16:creationId xmlns:a16="http://schemas.microsoft.com/office/drawing/2014/main" id="{79F9438A-1692-777B-FF1D-D042F089368C}"/>
              </a:ext>
            </a:extLst>
          </p:cNvPr>
          <p:cNvSpPr>
            <a:spLocks noGrp="1"/>
          </p:cNvSpPr>
          <p:nvPr>
            <p:ph type="sldNum" sz="quarter" idx="12"/>
          </p:nvPr>
        </p:nvSpPr>
        <p:spPr/>
        <p:txBody>
          <a:bodyPr/>
          <a:lstStyle/>
          <a:p>
            <a:fld id="{B4089139-EA9F-BC47-801E-A62921BE8E04}"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B2A5F8-1625-B4F5-48EC-0F91D49A0A7E}"/>
              </a:ext>
            </a:extLst>
          </p:cNvPr>
          <p:cNvSpPr txBox="1"/>
          <p:nvPr/>
        </p:nvSpPr>
        <p:spPr>
          <a:xfrm>
            <a:off x="4445501" y="362144"/>
            <a:ext cx="4572000" cy="758926"/>
          </a:xfrm>
          <a:prstGeom prst="rect">
            <a:avLst/>
          </a:prstGeom>
          <a:noFill/>
        </p:spPr>
        <p:txBody>
          <a:bodyPr wrap="square">
            <a:spAutoFit/>
          </a:bodyPr>
          <a:lstStyle/>
          <a:p>
            <a:pPr>
              <a:lnSpc>
                <a:spcPct val="210000"/>
              </a:lnSpc>
            </a:pPr>
            <a:r>
              <a:rPr lang="en-US" altLang="en-US" sz="2400" b="1" dirty="0">
                <a:solidFill>
                  <a:srgbClr val="2E46F6"/>
                </a:solidFill>
                <a:latin typeface="Helvetica" pitchFamily="2" charset="0"/>
              </a:rPr>
              <a:t>Protein Contact Map</a:t>
            </a:r>
          </a:p>
        </p:txBody>
      </p:sp>
      <p:pic>
        <p:nvPicPr>
          <p:cNvPr id="44034" name="Picture 2" descr="Protein contact map prediction using multi-stage hybrid intelligence  inference systems - ScienceDirect">
            <a:extLst>
              <a:ext uri="{FF2B5EF4-FFF2-40B4-BE49-F238E27FC236}">
                <a16:creationId xmlns:a16="http://schemas.microsoft.com/office/drawing/2014/main" id="{031874E6-260E-EBF7-5F09-A266FCBD3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109" y="2305506"/>
            <a:ext cx="5153891" cy="2434659"/>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a:extLst>
              <a:ext uri="{FF2B5EF4-FFF2-40B4-BE49-F238E27FC236}">
                <a16:creationId xmlns:a16="http://schemas.microsoft.com/office/drawing/2014/main" id="{37EA694B-AE7F-038C-0CDE-62CEADCEE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6080" y="1347578"/>
            <a:ext cx="4162843" cy="41628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2CBD2DC-A57D-FEA0-F921-90D2266D6993}"/>
              </a:ext>
            </a:extLst>
          </p:cNvPr>
          <p:cNvSpPr>
            <a:spLocks noGrp="1"/>
          </p:cNvSpPr>
          <p:nvPr>
            <p:ph type="sldNum" sz="quarter" idx="12"/>
          </p:nvPr>
        </p:nvSpPr>
        <p:spPr/>
        <p:txBody>
          <a:bodyPr/>
          <a:lstStyle/>
          <a:p>
            <a:fld id="{B4089139-EA9F-BC47-801E-A62921BE8E04}" type="slidenum">
              <a:rPr lang="en-US" smtClean="0"/>
              <a:t>12</a:t>
            </a:fld>
            <a:endParaRPr lang="en-US"/>
          </a:p>
        </p:txBody>
      </p:sp>
    </p:spTree>
    <p:extLst>
      <p:ext uri="{BB962C8B-B14F-4D97-AF65-F5344CB8AC3E}">
        <p14:creationId xmlns:p14="http://schemas.microsoft.com/office/powerpoint/2010/main" val="1610588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3B5D5CAE-0C19-9BE5-6F51-C349A9960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1737"/>
          <a:stretch>
            <a:fillRect/>
          </a:stretch>
        </p:blipFill>
        <p:spPr bwMode="auto">
          <a:xfrm>
            <a:off x="2352675" y="1325461"/>
            <a:ext cx="6616699" cy="2665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3" name="Text Box 3">
            <a:extLst>
              <a:ext uri="{FF2B5EF4-FFF2-40B4-BE49-F238E27FC236}">
                <a16:creationId xmlns:a16="http://schemas.microsoft.com/office/drawing/2014/main" id="{C31EA327-D610-7D10-E4A0-6783B39CDF92}"/>
              </a:ext>
            </a:extLst>
          </p:cNvPr>
          <p:cNvSpPr txBox="1">
            <a:spLocks noChangeArrowheads="1"/>
          </p:cNvSpPr>
          <p:nvPr/>
        </p:nvSpPr>
        <p:spPr bwMode="auto">
          <a:xfrm>
            <a:off x="2546349" y="506749"/>
            <a:ext cx="6858000" cy="426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2400" b="1" dirty="0">
                <a:solidFill>
                  <a:srgbClr val="2E46F6"/>
                </a:solidFill>
                <a:latin typeface="Helvetica" pitchFamily="2" charset="0"/>
              </a:rPr>
              <a:t>Quaternary Structure of Hemoglobin</a:t>
            </a:r>
          </a:p>
        </p:txBody>
      </p:sp>
      <p:sp>
        <p:nvSpPr>
          <p:cNvPr id="30724" name="Text Box 4">
            <a:extLst>
              <a:ext uri="{FF2B5EF4-FFF2-40B4-BE49-F238E27FC236}">
                <a16:creationId xmlns:a16="http://schemas.microsoft.com/office/drawing/2014/main" id="{B3BC3AB7-6771-D4F0-88A8-FB520231FF01}"/>
              </a:ext>
            </a:extLst>
          </p:cNvPr>
          <p:cNvSpPr txBox="1">
            <a:spLocks noChangeArrowheads="1"/>
          </p:cNvSpPr>
          <p:nvPr/>
        </p:nvSpPr>
        <p:spPr bwMode="auto">
          <a:xfrm>
            <a:off x="2254249" y="4563044"/>
            <a:ext cx="725805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spcBef>
                <a:spcPct val="50000"/>
              </a:spcBef>
              <a:buFont typeface="Arial" panose="020B0604020202020204" pitchFamily="34" charset="0"/>
              <a:buChar char="•"/>
            </a:pPr>
            <a:r>
              <a:rPr lang="en-US" altLang="en-US" sz="1500" dirty="0">
                <a:latin typeface="Helvetica" pitchFamily="2" charset="0"/>
              </a:rPr>
              <a:t>Hemoglobin (M</a:t>
            </a:r>
            <a:r>
              <a:rPr lang="en-US" altLang="en-US" sz="1500" baseline="-25000" dirty="0">
                <a:latin typeface="Helvetica" pitchFamily="2" charset="0"/>
              </a:rPr>
              <a:t>w</a:t>
            </a:r>
            <a:r>
              <a:rPr lang="en-US" altLang="en-US" sz="1500" dirty="0">
                <a:latin typeface="Helvetica" pitchFamily="2" charset="0"/>
              </a:rPr>
              <a:t> 64,500) contains four polypeptide chains with one heme group each.</a:t>
            </a:r>
          </a:p>
          <a:p>
            <a:pPr marL="285750" indent="-285750">
              <a:spcBef>
                <a:spcPct val="50000"/>
              </a:spcBef>
              <a:buFont typeface="Arial" panose="020B0604020202020204" pitchFamily="34" charset="0"/>
              <a:buChar char="•"/>
            </a:pPr>
            <a:r>
              <a:rPr lang="en-US" altLang="en-US" sz="1500" dirty="0">
                <a:latin typeface="Helvetica" pitchFamily="2" charset="0"/>
              </a:rPr>
              <a:t>The protein portion, globin, consists of two </a:t>
            </a:r>
            <a:r>
              <a:rPr lang="en-US" altLang="en-US" sz="1500" dirty="0">
                <a:latin typeface="Helvetica" pitchFamily="2" charset="0"/>
                <a:sym typeface="Symbol" pitchFamily="2" charset="2"/>
              </a:rPr>
              <a:t></a:t>
            </a:r>
            <a:r>
              <a:rPr lang="en-US" altLang="en-US" sz="1500" dirty="0">
                <a:latin typeface="Helvetica" pitchFamily="2" charset="0"/>
              </a:rPr>
              <a:t> chains (141 residues each) and two </a:t>
            </a:r>
            <a:r>
              <a:rPr lang="en-US" altLang="en-US" sz="1500" dirty="0" err="1">
                <a:latin typeface="Helvetica" pitchFamily="2" charset="0"/>
              </a:rPr>
              <a:t>ß</a:t>
            </a:r>
            <a:r>
              <a:rPr lang="en-US" altLang="en-US" sz="1500" dirty="0">
                <a:latin typeface="Helvetica" pitchFamily="2" charset="0"/>
              </a:rPr>
              <a:t> chains (146 residues each). </a:t>
            </a:r>
          </a:p>
          <a:p>
            <a:pPr marL="285750" indent="-285750">
              <a:spcBef>
                <a:spcPct val="50000"/>
              </a:spcBef>
              <a:buFont typeface="Arial" panose="020B0604020202020204" pitchFamily="34" charset="0"/>
              <a:buChar char="•"/>
            </a:pPr>
            <a:r>
              <a:rPr lang="en-US" altLang="en-US" sz="1500" dirty="0">
                <a:latin typeface="Helvetica" pitchFamily="2" charset="0"/>
              </a:rPr>
              <a:t>The subunits of hemoglobin are arranged in symmetric pairs, each pair having one </a:t>
            </a:r>
            <a:r>
              <a:rPr lang="en-US" altLang="en-US" sz="1500" dirty="0">
                <a:latin typeface="Helvetica" pitchFamily="2" charset="0"/>
                <a:sym typeface="Symbol" pitchFamily="2" charset="2"/>
              </a:rPr>
              <a:t></a:t>
            </a:r>
            <a:r>
              <a:rPr lang="en-US" altLang="en-US" sz="1500" dirty="0">
                <a:latin typeface="Helvetica" pitchFamily="2" charset="0"/>
              </a:rPr>
              <a:t> and one </a:t>
            </a:r>
            <a:r>
              <a:rPr lang="en-US" altLang="en-US" sz="1500" dirty="0" err="1">
                <a:latin typeface="Helvetica" pitchFamily="2" charset="0"/>
              </a:rPr>
              <a:t>ß</a:t>
            </a:r>
            <a:r>
              <a:rPr lang="en-US" altLang="en-US" sz="1500" dirty="0">
                <a:latin typeface="Helvetica" pitchFamily="2" charset="0"/>
              </a:rPr>
              <a:t> subunit. Hemoglobin can therefore be described either as a tetramer or as a dimer of </a:t>
            </a:r>
            <a:r>
              <a:rPr lang="en-US" altLang="en-US" sz="1500" dirty="0">
                <a:latin typeface="Helvetica" pitchFamily="2" charset="0"/>
                <a:sym typeface="Symbol" pitchFamily="2" charset="2"/>
              </a:rPr>
              <a:t></a:t>
            </a:r>
            <a:r>
              <a:rPr lang="en-US" altLang="en-US" sz="1500" dirty="0" err="1">
                <a:latin typeface="Helvetica" pitchFamily="2" charset="0"/>
              </a:rPr>
              <a:t>ß</a:t>
            </a:r>
            <a:r>
              <a:rPr lang="en-US" altLang="en-US" sz="1500" dirty="0">
                <a:latin typeface="Helvetica" pitchFamily="2" charset="0"/>
              </a:rPr>
              <a:t> protomers.</a:t>
            </a:r>
          </a:p>
        </p:txBody>
      </p:sp>
      <p:sp>
        <p:nvSpPr>
          <p:cNvPr id="3" name="Slide Number Placeholder 2">
            <a:extLst>
              <a:ext uri="{FF2B5EF4-FFF2-40B4-BE49-F238E27FC236}">
                <a16:creationId xmlns:a16="http://schemas.microsoft.com/office/drawing/2014/main" id="{CC16B8C4-1D59-E603-2E46-F7B52BFAED1C}"/>
              </a:ext>
            </a:extLst>
          </p:cNvPr>
          <p:cNvSpPr>
            <a:spLocks noGrp="1"/>
          </p:cNvSpPr>
          <p:nvPr>
            <p:ph type="sldNum" sz="quarter" idx="12"/>
          </p:nvPr>
        </p:nvSpPr>
        <p:spPr/>
        <p:txBody>
          <a:bodyPr/>
          <a:lstStyle/>
          <a:p>
            <a:fld id="{B4089139-EA9F-BC47-801E-A62921BE8E04}"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5" descr="figure_06_05_labeled.jpg                                       000028C2ServDisk_02                    C66E6659:">
            <a:extLst>
              <a:ext uri="{FF2B5EF4-FFF2-40B4-BE49-F238E27FC236}">
                <a16:creationId xmlns:a16="http://schemas.microsoft.com/office/drawing/2014/main" id="{4CBE07C0-7D44-C16C-95FF-B6939FACF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073" y="1248499"/>
            <a:ext cx="3335338" cy="4858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1">
            <a:extLst>
              <a:ext uri="{FF2B5EF4-FFF2-40B4-BE49-F238E27FC236}">
                <a16:creationId xmlns:a16="http://schemas.microsoft.com/office/drawing/2014/main" id="{1E903D6C-D21C-622F-B388-C4AA9D969B56}"/>
              </a:ext>
            </a:extLst>
          </p:cNvPr>
          <p:cNvSpPr>
            <a:spLocks noGrp="1"/>
          </p:cNvSpPr>
          <p:nvPr>
            <p:ph type="title"/>
          </p:nvPr>
        </p:nvSpPr>
        <p:spPr>
          <a:xfrm>
            <a:off x="3026569" y="353375"/>
            <a:ext cx="5584031" cy="397669"/>
          </a:xfrm>
        </p:spPr>
        <p:txBody>
          <a:bodyPr>
            <a:noAutofit/>
          </a:bodyPr>
          <a:lstStyle/>
          <a:p>
            <a:pPr algn="ctr" eaLnBrk="1" hangingPunct="1"/>
            <a:r>
              <a:rPr lang="en-US" altLang="en-US" sz="2400" b="1" dirty="0">
                <a:solidFill>
                  <a:srgbClr val="2E46F6"/>
                </a:solidFill>
                <a:latin typeface="Helvetica" pitchFamily="2" charset="0"/>
              </a:rPr>
              <a:t>Protein denaturation</a:t>
            </a:r>
          </a:p>
        </p:txBody>
      </p:sp>
      <p:sp>
        <p:nvSpPr>
          <p:cNvPr id="16387" name="TextBox 3">
            <a:extLst>
              <a:ext uri="{FF2B5EF4-FFF2-40B4-BE49-F238E27FC236}">
                <a16:creationId xmlns:a16="http://schemas.microsoft.com/office/drawing/2014/main" id="{8E7D7BC3-B4B2-9050-CB50-47093674486E}"/>
              </a:ext>
            </a:extLst>
          </p:cNvPr>
          <p:cNvSpPr txBox="1">
            <a:spLocks noChangeArrowheads="1"/>
          </p:cNvSpPr>
          <p:nvPr/>
        </p:nvSpPr>
        <p:spPr bwMode="auto">
          <a:xfrm>
            <a:off x="9144724" y="5609502"/>
            <a:ext cx="6393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200" i="1">
                <a:solidFill>
                  <a:schemeClr val="tx1"/>
                </a:solidFill>
                <a:latin typeface="Times New Roman" panose="02020603050405020304" pitchFamily="18" charset="0"/>
                <a:ea typeface="MS PGothic" panose="020B0600070205080204" pitchFamily="34" charset="-128"/>
              </a:defRPr>
            </a:lvl1pPr>
            <a:lvl2pPr marL="742950" indent="-285750">
              <a:defRPr sz="2200" i="1">
                <a:solidFill>
                  <a:schemeClr val="tx1"/>
                </a:solidFill>
                <a:latin typeface="Times New Roman" panose="02020603050405020304" pitchFamily="18" charset="0"/>
                <a:ea typeface="MS PGothic" panose="020B0600070205080204" pitchFamily="34" charset="-128"/>
              </a:defRPr>
            </a:lvl2pPr>
            <a:lvl3pPr marL="1143000" indent="-228600">
              <a:defRPr sz="2200" i="1">
                <a:solidFill>
                  <a:schemeClr val="tx1"/>
                </a:solidFill>
                <a:latin typeface="Times New Roman" panose="02020603050405020304" pitchFamily="18" charset="0"/>
                <a:ea typeface="MS PGothic" panose="020B0600070205080204" pitchFamily="34" charset="-128"/>
              </a:defRPr>
            </a:lvl3pPr>
            <a:lvl4pPr marL="1600200" indent="-228600">
              <a:defRPr sz="2200" i="1">
                <a:solidFill>
                  <a:schemeClr val="tx1"/>
                </a:solidFill>
                <a:latin typeface="Times New Roman" panose="02020603050405020304" pitchFamily="18" charset="0"/>
                <a:ea typeface="MS PGothic" panose="020B0600070205080204" pitchFamily="34" charset="-128"/>
              </a:defRPr>
            </a:lvl4pPr>
            <a:lvl5pPr marL="2057400" indent="-228600">
              <a:defRPr sz="2200" i="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9pPr>
          </a:lstStyle>
          <a:p>
            <a:r>
              <a:rPr lang="en-US" altLang="en-US" sz="900" i="0" dirty="0"/>
              <a:t>Figure 6.5</a:t>
            </a:r>
          </a:p>
        </p:txBody>
      </p:sp>
      <p:sp>
        <p:nvSpPr>
          <p:cNvPr id="2" name="Rectangle 5">
            <a:extLst>
              <a:ext uri="{FF2B5EF4-FFF2-40B4-BE49-F238E27FC236}">
                <a16:creationId xmlns:a16="http://schemas.microsoft.com/office/drawing/2014/main" id="{92FA2175-E0DA-E6C1-8418-1C0BEE805740}"/>
              </a:ext>
            </a:extLst>
          </p:cNvPr>
          <p:cNvSpPr txBox="1">
            <a:spLocks noChangeArrowheads="1"/>
          </p:cNvSpPr>
          <p:nvPr/>
        </p:nvSpPr>
        <p:spPr>
          <a:xfrm>
            <a:off x="1949003" y="1864262"/>
            <a:ext cx="43144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2000" dirty="0">
                <a:latin typeface="Helvetica" pitchFamily="2" charset="0"/>
              </a:rPr>
              <a:t>Desaturating agent/factors:</a:t>
            </a:r>
          </a:p>
          <a:p>
            <a:endParaRPr lang="en-US" altLang="ja-JP" sz="2000" dirty="0">
              <a:latin typeface="Helvetica" pitchFamily="2" charset="0"/>
            </a:endParaRPr>
          </a:p>
          <a:p>
            <a:pPr lvl="1"/>
            <a:r>
              <a:rPr lang="en-US" altLang="en-US" sz="1800" dirty="0">
                <a:latin typeface="Helvetica" pitchFamily="2" charset="0"/>
              </a:rPr>
              <a:t>Heat</a:t>
            </a:r>
          </a:p>
          <a:p>
            <a:pPr lvl="1"/>
            <a:r>
              <a:rPr lang="en-US" altLang="en-US" sz="1800" dirty="0">
                <a:latin typeface="Helvetica" pitchFamily="2" charset="0"/>
              </a:rPr>
              <a:t>Acids</a:t>
            </a:r>
          </a:p>
          <a:p>
            <a:pPr lvl="1"/>
            <a:r>
              <a:rPr lang="en-US" altLang="en-US" sz="1800" dirty="0">
                <a:latin typeface="Helvetica" pitchFamily="2" charset="0"/>
              </a:rPr>
              <a:t>Bases</a:t>
            </a:r>
          </a:p>
          <a:p>
            <a:pPr lvl="1"/>
            <a:r>
              <a:rPr lang="en-US" altLang="en-US" sz="1800" dirty="0">
                <a:latin typeface="Helvetica" pitchFamily="2" charset="0"/>
              </a:rPr>
              <a:t>Salts</a:t>
            </a:r>
          </a:p>
          <a:p>
            <a:pPr lvl="1"/>
            <a:r>
              <a:rPr lang="en-US" altLang="en-US" sz="1800" dirty="0">
                <a:latin typeface="Helvetica" pitchFamily="2" charset="0"/>
              </a:rPr>
              <a:t>Mechanical agitation</a:t>
            </a:r>
          </a:p>
          <a:p>
            <a:pPr lvl="1"/>
            <a:endParaRPr lang="en-US" altLang="en-US" sz="1800" dirty="0">
              <a:latin typeface="Helvetica" pitchFamily="2" charset="0"/>
            </a:endParaRPr>
          </a:p>
          <a:p>
            <a:pPr lvl="1"/>
            <a:r>
              <a:rPr lang="en-US" altLang="en-US" sz="1800" dirty="0">
                <a:latin typeface="Helvetica" pitchFamily="2" charset="0"/>
              </a:rPr>
              <a:t>Mutations </a:t>
            </a:r>
          </a:p>
          <a:p>
            <a:pPr marL="457200" lvl="1" indent="0">
              <a:buNone/>
            </a:pPr>
            <a:r>
              <a:rPr lang="en-US" altLang="en-US" sz="1800" dirty="0">
                <a:latin typeface="Helvetica" pitchFamily="2" charset="0"/>
              </a:rPr>
              <a:t>(interference with folding)</a:t>
            </a:r>
          </a:p>
        </p:txBody>
      </p:sp>
      <p:sp>
        <p:nvSpPr>
          <p:cNvPr id="4" name="Slide Number Placeholder 3">
            <a:extLst>
              <a:ext uri="{FF2B5EF4-FFF2-40B4-BE49-F238E27FC236}">
                <a16:creationId xmlns:a16="http://schemas.microsoft.com/office/drawing/2014/main" id="{7F2FF38D-8053-11F1-3595-39B2D78EDE3A}"/>
              </a:ext>
            </a:extLst>
          </p:cNvPr>
          <p:cNvSpPr>
            <a:spLocks noGrp="1"/>
          </p:cNvSpPr>
          <p:nvPr>
            <p:ph type="sldNum" sz="quarter" idx="12"/>
          </p:nvPr>
        </p:nvSpPr>
        <p:spPr/>
        <p:txBody>
          <a:bodyPr/>
          <a:lstStyle/>
          <a:p>
            <a:fld id="{B4089139-EA9F-BC47-801E-A62921BE8E04}"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933B3870-1F8A-FB55-F983-DD884D9DE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0"/>
          <a:stretch>
            <a:fillRect/>
          </a:stretch>
        </p:blipFill>
        <p:spPr bwMode="auto">
          <a:xfrm>
            <a:off x="4069347" y="1450730"/>
            <a:ext cx="4388224" cy="488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Text Box 3">
            <a:extLst>
              <a:ext uri="{FF2B5EF4-FFF2-40B4-BE49-F238E27FC236}">
                <a16:creationId xmlns:a16="http://schemas.microsoft.com/office/drawing/2014/main" id="{3D74963C-C3BC-A8F8-5434-20FD482E0131}"/>
              </a:ext>
            </a:extLst>
          </p:cNvPr>
          <p:cNvSpPr txBox="1">
            <a:spLocks noChangeArrowheads="1"/>
          </p:cNvSpPr>
          <p:nvPr/>
        </p:nvSpPr>
        <p:spPr bwMode="auto">
          <a:xfrm>
            <a:off x="2667000" y="526908"/>
            <a:ext cx="6858000" cy="426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2400" b="1" dirty="0">
                <a:solidFill>
                  <a:srgbClr val="2E46F6"/>
                </a:solidFill>
                <a:latin typeface="Helvetica" pitchFamily="2" charset="0"/>
              </a:rPr>
              <a:t>Overview of Protein Folding</a:t>
            </a:r>
          </a:p>
        </p:txBody>
      </p:sp>
      <p:sp>
        <p:nvSpPr>
          <p:cNvPr id="3" name="Slide Number Placeholder 2">
            <a:extLst>
              <a:ext uri="{FF2B5EF4-FFF2-40B4-BE49-F238E27FC236}">
                <a16:creationId xmlns:a16="http://schemas.microsoft.com/office/drawing/2014/main" id="{47057C04-193D-0FBD-97E0-DD9707D8D7D2}"/>
              </a:ext>
            </a:extLst>
          </p:cNvPr>
          <p:cNvSpPr>
            <a:spLocks noGrp="1"/>
          </p:cNvSpPr>
          <p:nvPr>
            <p:ph type="sldNum" sz="quarter" idx="12"/>
          </p:nvPr>
        </p:nvSpPr>
        <p:spPr/>
        <p:txBody>
          <a:bodyPr/>
          <a:lstStyle/>
          <a:p>
            <a:fld id="{B4089139-EA9F-BC47-801E-A62921BE8E04}"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3">
            <a:extLst>
              <a:ext uri="{FF2B5EF4-FFF2-40B4-BE49-F238E27FC236}">
                <a16:creationId xmlns:a16="http://schemas.microsoft.com/office/drawing/2014/main" id="{3D74963C-C3BC-A8F8-5434-20FD482E0131}"/>
              </a:ext>
            </a:extLst>
          </p:cNvPr>
          <p:cNvSpPr txBox="1">
            <a:spLocks noChangeArrowheads="1"/>
          </p:cNvSpPr>
          <p:nvPr/>
        </p:nvSpPr>
        <p:spPr bwMode="auto">
          <a:xfrm>
            <a:off x="2757152" y="427359"/>
            <a:ext cx="6858000" cy="426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sz="2400" b="1" dirty="0">
                <a:solidFill>
                  <a:srgbClr val="2E46F6"/>
                </a:solidFill>
                <a:latin typeface="Helvetica" pitchFamily="2" charset="0"/>
              </a:rPr>
              <a:t>Protein Folding Intermediates</a:t>
            </a:r>
          </a:p>
        </p:txBody>
      </p:sp>
      <p:pic>
        <p:nvPicPr>
          <p:cNvPr id="81924" name="Picture 4">
            <a:extLst>
              <a:ext uri="{FF2B5EF4-FFF2-40B4-BE49-F238E27FC236}">
                <a16:creationId xmlns:a16="http://schemas.microsoft.com/office/drawing/2014/main" id="{90C4D077-D57D-CA86-8DFD-89088854A9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934"/>
          <a:stretch/>
        </p:blipFill>
        <p:spPr bwMode="auto">
          <a:xfrm>
            <a:off x="2187400" y="1039155"/>
            <a:ext cx="7503138" cy="47796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F15D7F-A2BB-0E41-DA84-C7F8BA16F0B1}"/>
              </a:ext>
            </a:extLst>
          </p:cNvPr>
          <p:cNvSpPr txBox="1"/>
          <p:nvPr/>
        </p:nvSpPr>
        <p:spPr>
          <a:xfrm>
            <a:off x="3154352" y="5583617"/>
            <a:ext cx="4572000" cy="307777"/>
          </a:xfrm>
          <a:prstGeom prst="rect">
            <a:avLst/>
          </a:prstGeom>
          <a:noFill/>
        </p:spPr>
        <p:txBody>
          <a:bodyPr wrap="square">
            <a:spAutoFit/>
          </a:bodyPr>
          <a:lstStyle/>
          <a:p>
            <a:r>
              <a:rPr lang="en-CA" sz="1400" i="1" u="sng" dirty="0">
                <a:solidFill>
                  <a:srgbClr val="222222"/>
                </a:solidFill>
                <a:latin typeface="Arial" panose="020B0604020202020204" pitchFamily="34" charset="0"/>
              </a:rPr>
              <a:t>PNAS,</a:t>
            </a:r>
            <a:r>
              <a:rPr lang="en-CA" sz="1400" dirty="0">
                <a:solidFill>
                  <a:srgbClr val="222222"/>
                </a:solidFill>
                <a:latin typeface="Arial" panose="020B0604020202020204" pitchFamily="34" charset="0"/>
              </a:rPr>
              <a:t> 109.44 (2012): 17832-17838.</a:t>
            </a:r>
            <a:endParaRPr lang="en-US" sz="1400" dirty="0"/>
          </a:p>
        </p:txBody>
      </p:sp>
      <p:sp>
        <p:nvSpPr>
          <p:cNvPr id="3" name="Oval 2">
            <a:extLst>
              <a:ext uri="{FF2B5EF4-FFF2-40B4-BE49-F238E27FC236}">
                <a16:creationId xmlns:a16="http://schemas.microsoft.com/office/drawing/2014/main" id="{21C28CEB-7296-2431-B4E9-2EC124C96BCB}"/>
              </a:ext>
            </a:extLst>
          </p:cNvPr>
          <p:cNvSpPr/>
          <p:nvPr/>
        </p:nvSpPr>
        <p:spPr>
          <a:xfrm>
            <a:off x="2217683" y="1277416"/>
            <a:ext cx="539469" cy="49883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969D7F-7FF5-1DB5-B9F6-5D8B55B65CE9}"/>
              </a:ext>
            </a:extLst>
          </p:cNvPr>
          <p:cNvSpPr>
            <a:spLocks noGrp="1"/>
          </p:cNvSpPr>
          <p:nvPr>
            <p:ph type="sldNum" sz="quarter" idx="12"/>
          </p:nvPr>
        </p:nvSpPr>
        <p:spPr/>
        <p:txBody>
          <a:bodyPr/>
          <a:lstStyle/>
          <a:p>
            <a:fld id="{B4089139-EA9F-BC47-801E-A62921BE8E04}" type="slidenum">
              <a:rPr lang="en-US" smtClean="0"/>
              <a:t>16</a:t>
            </a:fld>
            <a:endParaRPr lang="en-US"/>
          </a:p>
        </p:txBody>
      </p:sp>
    </p:spTree>
    <p:extLst>
      <p:ext uri="{BB962C8B-B14F-4D97-AF65-F5344CB8AC3E}">
        <p14:creationId xmlns:p14="http://schemas.microsoft.com/office/powerpoint/2010/main" val="2794041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rotein Folding.mp4">
            <a:hlinkClick r:id="" action="ppaction://media"/>
            <a:extLst>
              <a:ext uri="{FF2B5EF4-FFF2-40B4-BE49-F238E27FC236}">
                <a16:creationId xmlns:a16="http://schemas.microsoft.com/office/drawing/2014/main" id="{91E15C75-7142-CC1F-03DE-D8761F7CAD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43738" y="783574"/>
            <a:ext cx="8024303" cy="4463519"/>
          </a:xfrm>
          <a:prstGeom prst="rect">
            <a:avLst/>
          </a:prstGeom>
        </p:spPr>
      </p:pic>
      <p:sp>
        <p:nvSpPr>
          <p:cNvPr id="2" name="Slide Number Placeholder 1">
            <a:extLst>
              <a:ext uri="{FF2B5EF4-FFF2-40B4-BE49-F238E27FC236}">
                <a16:creationId xmlns:a16="http://schemas.microsoft.com/office/drawing/2014/main" id="{D8F0E718-96F4-253A-9058-B5B9372E9F6F}"/>
              </a:ext>
            </a:extLst>
          </p:cNvPr>
          <p:cNvSpPr>
            <a:spLocks noGrp="1"/>
          </p:cNvSpPr>
          <p:nvPr>
            <p:ph type="sldNum" sz="quarter" idx="12"/>
          </p:nvPr>
        </p:nvSpPr>
        <p:spPr/>
        <p:txBody>
          <a:bodyPr/>
          <a:lstStyle/>
          <a:p>
            <a:fld id="{B4089139-EA9F-BC47-801E-A62921BE8E04}" type="slidenum">
              <a:rPr lang="en-US" smtClean="0"/>
              <a:t>17</a:t>
            </a:fld>
            <a:endParaRPr lang="en-US"/>
          </a:p>
        </p:txBody>
      </p:sp>
      <p:sp>
        <p:nvSpPr>
          <p:cNvPr id="4" name="TextBox 3">
            <a:extLst>
              <a:ext uri="{FF2B5EF4-FFF2-40B4-BE49-F238E27FC236}">
                <a16:creationId xmlns:a16="http://schemas.microsoft.com/office/drawing/2014/main" id="{EAACF8AA-D8E2-A791-05D0-C696B7D0A6F8}"/>
              </a:ext>
            </a:extLst>
          </p:cNvPr>
          <p:cNvSpPr txBox="1"/>
          <p:nvPr/>
        </p:nvSpPr>
        <p:spPr>
          <a:xfrm>
            <a:off x="2020187" y="5911702"/>
            <a:ext cx="3318537" cy="577081"/>
          </a:xfrm>
          <a:prstGeom prst="rect">
            <a:avLst/>
          </a:prstGeom>
          <a:noFill/>
        </p:spPr>
        <p:txBody>
          <a:bodyPr wrap="none" rtlCol="0">
            <a:spAutoFit/>
          </a:bodyPr>
          <a:lstStyle/>
          <a:p>
            <a:r>
              <a:rPr lang="en-CA" sz="1050" b="1" i="0" u="none" strike="noStrike" dirty="0">
                <a:solidFill>
                  <a:schemeClr val="bg1">
                    <a:lumMod val="65000"/>
                  </a:schemeClr>
                </a:solidFill>
                <a:effectLst/>
                <a:latin typeface="Helvetica" pitchFamily="2" charset="0"/>
              </a:rPr>
              <a:t>Credit: </a:t>
            </a:r>
            <a:r>
              <a:rPr lang="en-CA" sz="1050" b="0" i="0" u="none" strike="noStrike" dirty="0">
                <a:solidFill>
                  <a:schemeClr val="bg1">
                    <a:lumMod val="65000"/>
                  </a:schemeClr>
                </a:solidFill>
                <a:effectLst/>
                <a:latin typeface="Helvetica" pitchFamily="2" charset="0"/>
              </a:rPr>
              <a:t>C. Fennell</a:t>
            </a:r>
            <a:r>
              <a:rPr lang="en-CA" sz="1050" b="0" i="0" u="none" strike="noStrike">
                <a:solidFill>
                  <a:schemeClr val="bg1">
                    <a:lumMod val="65000"/>
                  </a:schemeClr>
                </a:solidFill>
                <a:effectLst/>
                <a:latin typeface="Helvetica" pitchFamily="2" charset="0"/>
              </a:rPr>
              <a:t>, </a:t>
            </a:r>
          </a:p>
          <a:p>
            <a:r>
              <a:rPr lang="en-CA" sz="1050" b="0" i="0" u="none" strike="noStrike">
                <a:solidFill>
                  <a:schemeClr val="bg1">
                    <a:lumMod val="65000"/>
                  </a:schemeClr>
                </a:solidFill>
                <a:effectLst/>
                <a:latin typeface="Helvetica" pitchFamily="2" charset="0"/>
              </a:rPr>
              <a:t>Laufer </a:t>
            </a:r>
            <a:r>
              <a:rPr lang="en-CA" sz="1050" b="0" i="0" u="none" strike="noStrike" dirty="0">
                <a:solidFill>
                  <a:schemeClr val="bg1">
                    <a:lumMod val="65000"/>
                  </a:schemeClr>
                </a:solidFill>
                <a:effectLst/>
                <a:latin typeface="Helvetica" pitchFamily="2" charset="0"/>
              </a:rPr>
              <a:t>Center for Physical and Quantitative Biology, </a:t>
            </a:r>
          </a:p>
          <a:p>
            <a:r>
              <a:rPr lang="en-CA" sz="1050" b="0" i="0" u="none" strike="noStrike" dirty="0">
                <a:solidFill>
                  <a:schemeClr val="bg1">
                    <a:lumMod val="65000"/>
                  </a:schemeClr>
                </a:solidFill>
                <a:effectLst/>
                <a:latin typeface="Helvetica" pitchFamily="2" charset="0"/>
              </a:rPr>
              <a:t>Stony Brook University</a:t>
            </a:r>
            <a:endParaRPr lang="en-US" sz="1050" dirty="0">
              <a:solidFill>
                <a:schemeClr val="bg1">
                  <a:lumMod val="65000"/>
                </a:schemeClr>
              </a:solidFill>
              <a:latin typeface="Helvetica" pitchFamily="2" charset="0"/>
            </a:endParaRPr>
          </a:p>
        </p:txBody>
      </p:sp>
    </p:spTree>
    <p:extLst>
      <p:ext uri="{BB962C8B-B14F-4D97-AF65-F5344CB8AC3E}">
        <p14:creationId xmlns:p14="http://schemas.microsoft.com/office/powerpoint/2010/main" val="287763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9B3C6287-32A0-A197-6CD0-CD5771B0C0BF}"/>
              </a:ext>
            </a:extLst>
          </p:cNvPr>
          <p:cNvSpPr txBox="1">
            <a:spLocks noChangeArrowheads="1"/>
          </p:cNvSpPr>
          <p:nvPr/>
        </p:nvSpPr>
        <p:spPr bwMode="auto">
          <a:xfrm>
            <a:off x="2525332" y="235989"/>
            <a:ext cx="6858000" cy="730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altLang="en-US" b="1" dirty="0">
                <a:solidFill>
                  <a:srgbClr val="2E46F6"/>
                </a:solidFill>
                <a:latin typeface="Helvetica" pitchFamily="2" charset="0"/>
              </a:rPr>
              <a:t>Mutational Effects on Protein Stability</a:t>
            </a:r>
          </a:p>
          <a:p>
            <a:pPr algn="ctr">
              <a:lnSpc>
                <a:spcPct val="90000"/>
              </a:lnSpc>
              <a:spcBef>
                <a:spcPct val="50000"/>
              </a:spcBef>
            </a:pPr>
            <a:r>
              <a:rPr lang="en-US" altLang="en-US" b="1" dirty="0">
                <a:solidFill>
                  <a:srgbClr val="2E46F6"/>
                </a:solidFill>
                <a:latin typeface="Helvetica" pitchFamily="2" charset="0"/>
              </a:rPr>
              <a:t>(</a:t>
            </a:r>
            <a:r>
              <a:rPr lang="en-US" altLang="en-US" b="1" dirty="0" err="1">
                <a:solidFill>
                  <a:srgbClr val="2E46F6"/>
                </a:solidFill>
                <a:latin typeface="Helvetica" pitchFamily="2" charset="0"/>
              </a:rPr>
              <a:t>FireProt</a:t>
            </a:r>
            <a:r>
              <a:rPr lang="en-US" altLang="en-US" b="1" dirty="0">
                <a:solidFill>
                  <a:srgbClr val="2E46F6"/>
                </a:solidFill>
                <a:latin typeface="Helvetica" pitchFamily="2" charset="0"/>
              </a:rPr>
              <a:t> database)</a:t>
            </a:r>
          </a:p>
        </p:txBody>
      </p:sp>
      <p:pic>
        <p:nvPicPr>
          <p:cNvPr id="6" name="Picture 5" descr="Graphical user interface&#10;&#10;Description automatically generated">
            <a:extLst>
              <a:ext uri="{FF2B5EF4-FFF2-40B4-BE49-F238E27FC236}">
                <a16:creationId xmlns:a16="http://schemas.microsoft.com/office/drawing/2014/main" id="{EC4F4790-22CF-4AD9-CA59-A6F79D1651BB}"/>
              </a:ext>
            </a:extLst>
          </p:cNvPr>
          <p:cNvPicPr>
            <a:picLocks noChangeAspect="1"/>
          </p:cNvPicPr>
          <p:nvPr/>
        </p:nvPicPr>
        <p:blipFill>
          <a:blip r:embed="rId2"/>
          <a:stretch>
            <a:fillRect/>
          </a:stretch>
        </p:blipFill>
        <p:spPr>
          <a:xfrm>
            <a:off x="3470923" y="1163729"/>
            <a:ext cx="4752961" cy="2186311"/>
          </a:xfrm>
          <a:prstGeom prst="rect">
            <a:avLst/>
          </a:prstGeom>
        </p:spPr>
      </p:pic>
      <p:sp>
        <p:nvSpPr>
          <p:cNvPr id="9" name="TextBox 8">
            <a:extLst>
              <a:ext uri="{FF2B5EF4-FFF2-40B4-BE49-F238E27FC236}">
                <a16:creationId xmlns:a16="http://schemas.microsoft.com/office/drawing/2014/main" id="{29D0E92F-6C4F-E7D1-B5E9-BF1ACF71D843}"/>
              </a:ext>
            </a:extLst>
          </p:cNvPr>
          <p:cNvSpPr txBox="1"/>
          <p:nvPr/>
        </p:nvSpPr>
        <p:spPr>
          <a:xfrm>
            <a:off x="3581401" y="6356350"/>
            <a:ext cx="5250155" cy="369332"/>
          </a:xfrm>
          <a:prstGeom prst="rect">
            <a:avLst/>
          </a:prstGeom>
          <a:noFill/>
        </p:spPr>
        <p:txBody>
          <a:bodyPr wrap="none" rtlCol="0">
            <a:spAutoFit/>
          </a:bodyPr>
          <a:lstStyle/>
          <a:p>
            <a:r>
              <a:rPr lang="en-US" dirty="0">
                <a:latin typeface="Helvetica" pitchFamily="2" charset="0"/>
              </a:rPr>
              <a:t>What does an average mutation do to a protein ?!</a:t>
            </a:r>
          </a:p>
        </p:txBody>
      </p:sp>
      <p:sp>
        <p:nvSpPr>
          <p:cNvPr id="2" name="Slide Number Placeholder 1">
            <a:extLst>
              <a:ext uri="{FF2B5EF4-FFF2-40B4-BE49-F238E27FC236}">
                <a16:creationId xmlns:a16="http://schemas.microsoft.com/office/drawing/2014/main" id="{B8A5417F-6D9A-8237-AC93-9E0A8AF4D641}"/>
              </a:ext>
            </a:extLst>
          </p:cNvPr>
          <p:cNvSpPr>
            <a:spLocks noGrp="1"/>
          </p:cNvSpPr>
          <p:nvPr>
            <p:ph type="sldNum" sz="quarter" idx="12"/>
          </p:nvPr>
        </p:nvSpPr>
        <p:spPr/>
        <p:txBody>
          <a:bodyPr/>
          <a:lstStyle/>
          <a:p>
            <a:fld id="{B4089139-EA9F-BC47-801E-A62921BE8E04}" type="slidenum">
              <a:rPr lang="en-US" smtClean="0"/>
              <a:t>18</a:t>
            </a:fld>
            <a:endParaRPr lang="en-US"/>
          </a:p>
        </p:txBody>
      </p:sp>
      <p:pic>
        <p:nvPicPr>
          <p:cNvPr id="1026" name="Picture 2">
            <a:extLst>
              <a:ext uri="{FF2B5EF4-FFF2-40B4-BE49-F238E27FC236}">
                <a16:creationId xmlns:a16="http://schemas.microsoft.com/office/drawing/2014/main" id="{D783E7B6-D7D3-8DD2-992D-87F64F38D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764" y="3546939"/>
            <a:ext cx="3957661" cy="26912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4989737-69E4-28B5-6C9C-EDAA592E6D00}"/>
              </a:ext>
            </a:extLst>
          </p:cNvPr>
          <p:cNvPicPr>
            <a:picLocks noChangeAspect="1"/>
          </p:cNvPicPr>
          <p:nvPr/>
        </p:nvPicPr>
        <p:blipFill>
          <a:blip r:embed="rId4"/>
          <a:stretch>
            <a:fillRect/>
          </a:stretch>
        </p:blipFill>
        <p:spPr>
          <a:xfrm>
            <a:off x="6096000" y="4035684"/>
            <a:ext cx="5099576" cy="1997088"/>
          </a:xfrm>
          <a:prstGeom prst="rect">
            <a:avLst/>
          </a:prstGeom>
        </p:spPr>
      </p:pic>
    </p:spTree>
    <p:extLst>
      <p:ext uri="{BB962C8B-B14F-4D97-AF65-F5344CB8AC3E}">
        <p14:creationId xmlns:p14="http://schemas.microsoft.com/office/powerpoint/2010/main" val="2843369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852B200A-F459-1923-1FBD-926E1EB6F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70"/>
          <a:stretch>
            <a:fillRect/>
          </a:stretch>
        </p:blipFill>
        <p:spPr bwMode="auto">
          <a:xfrm>
            <a:off x="5713802" y="1073964"/>
            <a:ext cx="4531577" cy="537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9" name="Text Box 3">
            <a:extLst>
              <a:ext uri="{FF2B5EF4-FFF2-40B4-BE49-F238E27FC236}">
                <a16:creationId xmlns:a16="http://schemas.microsoft.com/office/drawing/2014/main" id="{7FA90D50-2680-FBB4-2911-09DA45DC09A6}"/>
              </a:ext>
            </a:extLst>
          </p:cNvPr>
          <p:cNvSpPr txBox="1">
            <a:spLocks noChangeArrowheads="1"/>
          </p:cNvSpPr>
          <p:nvPr/>
        </p:nvSpPr>
        <p:spPr bwMode="auto">
          <a:xfrm>
            <a:off x="2097334" y="319961"/>
            <a:ext cx="228600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2400" b="1" dirty="0" err="1">
                <a:solidFill>
                  <a:srgbClr val="2E46F6"/>
                </a:solidFill>
                <a:latin typeface="Helvetica" pitchFamily="2" charset="0"/>
              </a:rPr>
              <a:t>Proteostasis</a:t>
            </a:r>
            <a:endParaRPr lang="en-US" altLang="en-US" sz="2400" b="1" dirty="0">
              <a:solidFill>
                <a:srgbClr val="2E46F6"/>
              </a:solidFill>
              <a:latin typeface="Helvetica" pitchFamily="2" charset="0"/>
            </a:endParaRPr>
          </a:p>
        </p:txBody>
      </p:sp>
      <p:sp>
        <p:nvSpPr>
          <p:cNvPr id="34820" name="Text Box 4">
            <a:extLst>
              <a:ext uri="{FF2B5EF4-FFF2-40B4-BE49-F238E27FC236}">
                <a16:creationId xmlns:a16="http://schemas.microsoft.com/office/drawing/2014/main" id="{010FB6B4-E7D8-B9AF-A7AB-A14E8B819228}"/>
              </a:ext>
            </a:extLst>
          </p:cNvPr>
          <p:cNvSpPr txBox="1">
            <a:spLocks noChangeArrowheads="1"/>
          </p:cNvSpPr>
          <p:nvPr/>
        </p:nvSpPr>
        <p:spPr bwMode="auto">
          <a:xfrm>
            <a:off x="2097334" y="1073965"/>
            <a:ext cx="3429000" cy="4733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altLang="en-US" sz="1500" dirty="0">
                <a:latin typeface="Helvetica" pitchFamily="2" charset="0"/>
              </a:rPr>
              <a:t>The maintenance of an active set of cellular proteins.</a:t>
            </a:r>
          </a:p>
          <a:p>
            <a:pPr>
              <a:lnSpc>
                <a:spcPct val="90000"/>
              </a:lnSpc>
              <a:spcBef>
                <a:spcPct val="50000"/>
              </a:spcBef>
            </a:pPr>
            <a:endParaRPr lang="en-US" altLang="en-US" sz="1500" i="1" dirty="0">
              <a:latin typeface="Helvetica" pitchFamily="2" charset="0"/>
            </a:endParaRPr>
          </a:p>
          <a:p>
            <a:pPr>
              <a:lnSpc>
                <a:spcPct val="90000"/>
              </a:lnSpc>
              <a:spcBef>
                <a:spcPct val="50000"/>
              </a:spcBef>
            </a:pPr>
            <a:r>
              <a:rPr lang="en-US" altLang="en-US" sz="1500" i="1" dirty="0">
                <a:latin typeface="Helvetica" pitchFamily="2" charset="0"/>
              </a:rPr>
              <a:t>First</a:t>
            </a:r>
            <a:r>
              <a:rPr lang="en-US" altLang="en-US" sz="1500" dirty="0">
                <a:latin typeface="Helvetica" pitchFamily="2" charset="0"/>
              </a:rPr>
              <a:t>, proteins are synthesized on a ribosome. </a:t>
            </a:r>
          </a:p>
          <a:p>
            <a:pPr>
              <a:lnSpc>
                <a:spcPct val="90000"/>
              </a:lnSpc>
              <a:spcBef>
                <a:spcPct val="50000"/>
              </a:spcBef>
            </a:pPr>
            <a:endParaRPr lang="en-US" altLang="en-US" sz="1500" dirty="0">
              <a:latin typeface="Helvetica" pitchFamily="2" charset="0"/>
            </a:endParaRPr>
          </a:p>
          <a:p>
            <a:pPr>
              <a:lnSpc>
                <a:spcPct val="90000"/>
              </a:lnSpc>
              <a:spcBef>
                <a:spcPct val="50000"/>
              </a:spcBef>
            </a:pPr>
            <a:r>
              <a:rPr lang="en-US" altLang="en-US" sz="1500" i="1" dirty="0">
                <a:latin typeface="Helvetica" pitchFamily="2" charset="0"/>
              </a:rPr>
              <a:t>Second</a:t>
            </a:r>
            <a:r>
              <a:rPr lang="en-US" altLang="en-US" sz="1500" dirty="0">
                <a:latin typeface="Helvetica" pitchFamily="2" charset="0"/>
              </a:rPr>
              <a:t>, multiple pathways contribute to protein folding, many of which involve the activity of complexes called chaperones. Chaperones (including chaperonins) also contribute to the refolding of proteins that are partially and transiently unfolded. </a:t>
            </a:r>
          </a:p>
          <a:p>
            <a:pPr>
              <a:lnSpc>
                <a:spcPct val="90000"/>
              </a:lnSpc>
              <a:spcBef>
                <a:spcPct val="50000"/>
              </a:spcBef>
            </a:pPr>
            <a:endParaRPr lang="en-US" altLang="en-US" sz="1500" dirty="0">
              <a:latin typeface="Helvetica" pitchFamily="2" charset="0"/>
            </a:endParaRPr>
          </a:p>
          <a:p>
            <a:pPr>
              <a:lnSpc>
                <a:spcPct val="90000"/>
              </a:lnSpc>
              <a:spcBef>
                <a:spcPct val="50000"/>
              </a:spcBef>
            </a:pPr>
            <a:r>
              <a:rPr lang="en-US" altLang="en-US" sz="1500" i="1" dirty="0">
                <a:latin typeface="Helvetica" pitchFamily="2" charset="0"/>
              </a:rPr>
              <a:t>Third</a:t>
            </a:r>
            <a:r>
              <a:rPr lang="en-US" altLang="en-US" sz="1500" dirty="0">
                <a:latin typeface="Helvetica" pitchFamily="2" charset="0"/>
              </a:rPr>
              <a:t>, proteins that are irreversibly unfolded are subject to sequestration and degradation by several additional pathways </a:t>
            </a:r>
          </a:p>
        </p:txBody>
      </p:sp>
      <p:sp>
        <p:nvSpPr>
          <p:cNvPr id="3" name="Slide Number Placeholder 2">
            <a:extLst>
              <a:ext uri="{FF2B5EF4-FFF2-40B4-BE49-F238E27FC236}">
                <a16:creationId xmlns:a16="http://schemas.microsoft.com/office/drawing/2014/main" id="{EC323924-8FB9-756E-2CED-010BC6DD051C}"/>
              </a:ext>
            </a:extLst>
          </p:cNvPr>
          <p:cNvSpPr>
            <a:spLocks noGrp="1"/>
          </p:cNvSpPr>
          <p:nvPr>
            <p:ph type="sldNum" sz="quarter" idx="12"/>
          </p:nvPr>
        </p:nvSpPr>
        <p:spPr/>
        <p:txBody>
          <a:bodyPr/>
          <a:lstStyle/>
          <a:p>
            <a:fld id="{B4089139-EA9F-BC47-801E-A62921BE8E04}"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DBFDF8-FB9B-D408-270E-C64A4E928827}"/>
              </a:ext>
            </a:extLst>
          </p:cNvPr>
          <p:cNvSpPr txBox="1"/>
          <p:nvPr/>
        </p:nvSpPr>
        <p:spPr>
          <a:xfrm>
            <a:off x="643758" y="1814888"/>
            <a:ext cx="10710042" cy="2308324"/>
          </a:xfrm>
          <a:prstGeom prst="rect">
            <a:avLst/>
          </a:prstGeom>
          <a:noFill/>
        </p:spPr>
        <p:txBody>
          <a:bodyPr wrap="square" rtlCol="0">
            <a:spAutoFit/>
          </a:bodyPr>
          <a:lstStyle/>
          <a:p>
            <a:r>
              <a:rPr lang="en-US" b="1" dirty="0">
                <a:latin typeface="Helvetica" pitchFamily="2" charset="0"/>
              </a:rPr>
              <a:t>Theory lecture (04:30-05:00): </a:t>
            </a:r>
            <a:r>
              <a:rPr lang="en-US" dirty="0">
                <a:latin typeface="Helvetica" pitchFamily="2" charset="0"/>
              </a:rPr>
              <a:t>Protein sequence, structure, function</a:t>
            </a:r>
            <a:endParaRPr lang="en-US" b="1" dirty="0">
              <a:latin typeface="Helvetica" pitchFamily="2" charset="0"/>
            </a:endParaRPr>
          </a:p>
          <a:p>
            <a:endParaRPr lang="en-US" b="1" dirty="0">
              <a:latin typeface="Helvetica" pitchFamily="2" charset="0"/>
            </a:endParaRPr>
          </a:p>
          <a:p>
            <a:r>
              <a:rPr lang="en-US" b="1" dirty="0">
                <a:latin typeface="Helvetica" pitchFamily="2" charset="0"/>
              </a:rPr>
              <a:t>Practical session 1 (05:00-05:30)</a:t>
            </a:r>
            <a:endParaRPr lang="en-US" dirty="0">
              <a:latin typeface="Helvetica" pitchFamily="2" charset="0"/>
            </a:endParaRPr>
          </a:p>
          <a:p>
            <a:endParaRPr lang="en-US" b="1" dirty="0">
              <a:latin typeface="Helvetica" pitchFamily="2" charset="0"/>
            </a:endParaRPr>
          </a:p>
          <a:p>
            <a:r>
              <a:rPr lang="en-US" i="1" dirty="0">
                <a:latin typeface="Helvetica" pitchFamily="2" charset="0"/>
              </a:rPr>
              <a:t>Short break</a:t>
            </a:r>
          </a:p>
          <a:p>
            <a:endParaRPr lang="en-US" b="1" dirty="0">
              <a:latin typeface="Helvetica" pitchFamily="2" charset="0"/>
            </a:endParaRPr>
          </a:p>
          <a:p>
            <a:r>
              <a:rPr lang="en-US" b="1" dirty="0">
                <a:latin typeface="Helvetica" pitchFamily="2" charset="0"/>
              </a:rPr>
              <a:t>Practical session 2 (05:45:06:30)</a:t>
            </a:r>
            <a:endParaRPr lang="en-US" dirty="0">
              <a:latin typeface="Helvetica" pitchFamily="2" charset="0"/>
            </a:endParaRPr>
          </a:p>
          <a:p>
            <a:endParaRPr lang="en-US" dirty="0">
              <a:latin typeface="Helvetica" pitchFamily="2" charset="0"/>
            </a:endParaRPr>
          </a:p>
        </p:txBody>
      </p:sp>
      <p:sp>
        <p:nvSpPr>
          <p:cNvPr id="5" name="Title 1">
            <a:extLst>
              <a:ext uri="{FF2B5EF4-FFF2-40B4-BE49-F238E27FC236}">
                <a16:creationId xmlns:a16="http://schemas.microsoft.com/office/drawing/2014/main" id="{AD09F355-5717-DFE6-DB5D-12F59BE4B265}"/>
              </a:ext>
            </a:extLst>
          </p:cNvPr>
          <p:cNvSpPr>
            <a:spLocks noGrp="1"/>
          </p:cNvSpPr>
          <p:nvPr>
            <p:ph type="title"/>
          </p:nvPr>
        </p:nvSpPr>
        <p:spPr>
          <a:xfrm>
            <a:off x="3019673" y="429148"/>
            <a:ext cx="5214337" cy="587694"/>
          </a:xfrm>
        </p:spPr>
        <p:txBody>
          <a:bodyPr>
            <a:normAutofit/>
          </a:bodyPr>
          <a:lstStyle/>
          <a:p>
            <a:r>
              <a:rPr lang="en-US" sz="2000" b="1" dirty="0">
                <a:solidFill>
                  <a:srgbClr val="2E46F6"/>
                </a:solidFill>
                <a:latin typeface="Helvetica" pitchFamily="2" charset="0"/>
              </a:rPr>
              <a:t>Course agenda and organizational notes</a:t>
            </a:r>
          </a:p>
        </p:txBody>
      </p:sp>
      <p:sp>
        <p:nvSpPr>
          <p:cNvPr id="2" name="Slide Number Placeholder 1">
            <a:extLst>
              <a:ext uri="{FF2B5EF4-FFF2-40B4-BE49-F238E27FC236}">
                <a16:creationId xmlns:a16="http://schemas.microsoft.com/office/drawing/2014/main" id="{483BD4AE-5A35-A070-F547-5B1383407A6D}"/>
              </a:ext>
            </a:extLst>
          </p:cNvPr>
          <p:cNvSpPr>
            <a:spLocks noGrp="1"/>
          </p:cNvSpPr>
          <p:nvPr>
            <p:ph type="sldNum" sz="quarter" idx="12"/>
          </p:nvPr>
        </p:nvSpPr>
        <p:spPr/>
        <p:txBody>
          <a:bodyPr/>
          <a:lstStyle/>
          <a:p>
            <a:fld id="{B4089139-EA9F-BC47-801E-A62921BE8E04}" type="slidenum">
              <a:rPr lang="en-US" smtClean="0"/>
              <a:t>2</a:t>
            </a:fld>
            <a:endParaRPr lang="en-US"/>
          </a:p>
        </p:txBody>
      </p:sp>
    </p:spTree>
    <p:extLst>
      <p:ext uri="{BB962C8B-B14F-4D97-AF65-F5344CB8AC3E}">
        <p14:creationId xmlns:p14="http://schemas.microsoft.com/office/powerpoint/2010/main" val="251082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11958145-F149-9DF3-5CB2-DAF96F305DB5}"/>
              </a:ext>
            </a:extLst>
          </p:cNvPr>
          <p:cNvSpPr>
            <a:spLocks noGrp="1" noChangeArrowheads="1"/>
          </p:cNvSpPr>
          <p:nvPr>
            <p:ph type="title"/>
          </p:nvPr>
        </p:nvSpPr>
        <p:spPr>
          <a:xfrm>
            <a:off x="3975817" y="447114"/>
            <a:ext cx="5894785" cy="475059"/>
          </a:xfrm>
        </p:spPr>
        <p:txBody>
          <a:bodyPr/>
          <a:lstStyle/>
          <a:p>
            <a:r>
              <a:rPr lang="sv-SE" altLang="en-US" sz="2400" b="1" dirty="0">
                <a:solidFill>
                  <a:srgbClr val="2E46F6"/>
                </a:solidFill>
                <a:latin typeface="Helvetica" pitchFamily="2" charset="0"/>
              </a:rPr>
              <a:t>Proteins </a:t>
            </a:r>
            <a:r>
              <a:rPr lang="sv-SE" altLang="en-US" sz="2400" b="1" dirty="0" err="1">
                <a:solidFill>
                  <a:srgbClr val="2E46F6"/>
                </a:solidFill>
                <a:latin typeface="Helvetica" pitchFamily="2" charset="0"/>
              </a:rPr>
              <a:t>work</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together</a:t>
            </a:r>
            <a:r>
              <a:rPr lang="sv-SE" altLang="en-US" sz="2400" b="1" dirty="0">
                <a:solidFill>
                  <a:srgbClr val="2E46F6"/>
                </a:solidFill>
                <a:latin typeface="Helvetica" pitchFamily="2" charset="0"/>
              </a:rPr>
              <a:t>!</a:t>
            </a:r>
            <a:endParaRPr lang="el-GR" altLang="en-US" sz="2400" b="1" dirty="0">
              <a:solidFill>
                <a:srgbClr val="2E46F6"/>
              </a:solidFill>
              <a:latin typeface="Helvetica" pitchFamily="2" charset="0"/>
            </a:endParaRPr>
          </a:p>
        </p:txBody>
      </p:sp>
      <p:sp>
        <p:nvSpPr>
          <p:cNvPr id="155655" name="Text Box 7">
            <a:extLst>
              <a:ext uri="{FF2B5EF4-FFF2-40B4-BE49-F238E27FC236}">
                <a16:creationId xmlns:a16="http://schemas.microsoft.com/office/drawing/2014/main" id="{5F2281E2-3135-1420-CAD0-A9BBC93F4E64}"/>
              </a:ext>
            </a:extLst>
          </p:cNvPr>
          <p:cNvSpPr txBox="1">
            <a:spLocks noChangeArrowheads="1"/>
          </p:cNvSpPr>
          <p:nvPr/>
        </p:nvSpPr>
        <p:spPr bwMode="auto">
          <a:xfrm>
            <a:off x="6096000" y="5764555"/>
            <a:ext cx="2743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200" dirty="0">
                <a:latin typeface="Helvetica" pitchFamily="2" charset="0"/>
              </a:rPr>
              <a:t>Proteins “work together” forming multi complexes to carry out the specific functions</a:t>
            </a:r>
            <a:endParaRPr lang="el-GR" altLang="en-US" sz="1200" dirty="0">
              <a:latin typeface="Helvetica" pitchFamily="2" charset="0"/>
            </a:endParaRPr>
          </a:p>
        </p:txBody>
      </p:sp>
      <p:pic>
        <p:nvPicPr>
          <p:cNvPr id="2050" name="Picture 2" descr="Fig. 3">
            <a:extLst>
              <a:ext uri="{FF2B5EF4-FFF2-40B4-BE49-F238E27FC236}">
                <a16:creationId xmlns:a16="http://schemas.microsoft.com/office/drawing/2014/main" id="{4F3FD830-845E-74E2-1EB3-7F8731935A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710" t="59167"/>
          <a:stretch/>
        </p:blipFill>
        <p:spPr bwMode="auto">
          <a:xfrm>
            <a:off x="3368661" y="1228724"/>
            <a:ext cx="5775102" cy="44005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EDF2F8-7E05-127D-6E77-E0C6C549FBF1}"/>
              </a:ext>
            </a:extLst>
          </p:cNvPr>
          <p:cNvSpPr txBox="1"/>
          <p:nvPr/>
        </p:nvSpPr>
        <p:spPr>
          <a:xfrm>
            <a:off x="1870841" y="6133887"/>
            <a:ext cx="2393604" cy="276999"/>
          </a:xfrm>
          <a:prstGeom prst="rect">
            <a:avLst/>
          </a:prstGeom>
          <a:noFill/>
        </p:spPr>
        <p:txBody>
          <a:bodyPr wrap="none" rtlCol="0">
            <a:spAutoFit/>
          </a:bodyPr>
          <a:lstStyle/>
          <a:p>
            <a:r>
              <a:rPr lang="en-CA" sz="1200" b="0" i="1" u="none" strike="noStrike" dirty="0">
                <a:solidFill>
                  <a:srgbClr val="222222"/>
                </a:solidFill>
                <a:effectLst/>
                <a:latin typeface="Arial" panose="020B0604020202020204" pitchFamily="34" charset="0"/>
              </a:rPr>
              <a:t>Nature genetics</a:t>
            </a:r>
            <a:r>
              <a:rPr lang="en-CA" sz="1200" b="0" i="0" u="none" strike="noStrike" dirty="0">
                <a:solidFill>
                  <a:srgbClr val="222222"/>
                </a:solidFill>
                <a:effectLst/>
                <a:latin typeface="Arial" panose="020B0604020202020204" pitchFamily="34" charset="0"/>
              </a:rPr>
              <a:t>, </a:t>
            </a:r>
            <a:r>
              <a:rPr lang="en-CA" sz="1200" b="0" i="1" u="none" strike="noStrike" dirty="0">
                <a:solidFill>
                  <a:srgbClr val="222222"/>
                </a:solidFill>
                <a:effectLst/>
                <a:latin typeface="Arial" panose="020B0604020202020204" pitchFamily="34" charset="0"/>
              </a:rPr>
              <a:t>55</a:t>
            </a:r>
            <a:r>
              <a:rPr lang="en-CA" sz="1200" b="0" i="0" u="none" strike="noStrike" dirty="0">
                <a:solidFill>
                  <a:srgbClr val="222222"/>
                </a:solidFill>
                <a:effectLst/>
                <a:latin typeface="Arial" panose="020B0604020202020204" pitchFamily="34" charset="0"/>
              </a:rPr>
              <a:t>(3), 389-398.</a:t>
            </a:r>
            <a:endParaRPr lang="en-US" sz="1200" dirty="0"/>
          </a:p>
        </p:txBody>
      </p:sp>
      <p:sp>
        <p:nvSpPr>
          <p:cNvPr id="4" name="Slide Number Placeholder 3">
            <a:extLst>
              <a:ext uri="{FF2B5EF4-FFF2-40B4-BE49-F238E27FC236}">
                <a16:creationId xmlns:a16="http://schemas.microsoft.com/office/drawing/2014/main" id="{6D5FEFF8-DBCC-5C47-5C6D-8B3700594267}"/>
              </a:ext>
            </a:extLst>
          </p:cNvPr>
          <p:cNvSpPr>
            <a:spLocks noGrp="1"/>
          </p:cNvSpPr>
          <p:nvPr>
            <p:ph type="sldNum" sz="quarter" idx="12"/>
          </p:nvPr>
        </p:nvSpPr>
        <p:spPr/>
        <p:txBody>
          <a:bodyPr/>
          <a:lstStyle/>
          <a:p>
            <a:fld id="{B4089139-EA9F-BC47-801E-A62921BE8E04}"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2921" y="217612"/>
            <a:ext cx="9286158" cy="1325563"/>
          </a:xfrm>
        </p:spPr>
        <p:txBody>
          <a:bodyPr>
            <a:normAutofit/>
          </a:bodyPr>
          <a:lstStyle/>
          <a:p>
            <a:r>
              <a:rPr lang="en-US" sz="2400" b="1" dirty="0">
                <a:solidFill>
                  <a:srgbClr val="2E46F6"/>
                </a:solidFill>
                <a:latin typeface="Helvetica" pitchFamily="2" charset="0"/>
              </a:rPr>
              <a:t>Protein structure determines interactions with other molecules</a:t>
            </a:r>
          </a:p>
        </p:txBody>
      </p:sp>
      <p:pic>
        <p:nvPicPr>
          <p:cNvPr id="4" name="Picture 3" descr="figure 3-37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469" y="1996062"/>
            <a:ext cx="2310635" cy="3841056"/>
          </a:xfrm>
          <a:prstGeom prst="rect">
            <a:avLst/>
          </a:prstGeom>
        </p:spPr>
      </p:pic>
      <p:pic>
        <p:nvPicPr>
          <p:cNvPr id="5" name="Picture 4" descr="figure 3-37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404" y="2444517"/>
            <a:ext cx="3549236" cy="2751263"/>
          </a:xfrm>
          <a:prstGeom prst="rect">
            <a:avLst/>
          </a:prstGeom>
        </p:spPr>
      </p:pic>
      <p:sp>
        <p:nvSpPr>
          <p:cNvPr id="11" name="Rectangle 10"/>
          <p:cNvSpPr/>
          <p:nvPr/>
        </p:nvSpPr>
        <p:spPr>
          <a:xfrm>
            <a:off x="5685823" y="2229754"/>
            <a:ext cx="3487808" cy="32208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8647C637-C59E-09F5-B9A5-4DBD1C5A6B07}"/>
              </a:ext>
            </a:extLst>
          </p:cNvPr>
          <p:cNvSpPr>
            <a:spLocks noGrp="1"/>
          </p:cNvSpPr>
          <p:nvPr>
            <p:ph type="sldNum" sz="quarter" idx="12"/>
          </p:nvPr>
        </p:nvSpPr>
        <p:spPr/>
        <p:txBody>
          <a:bodyPr/>
          <a:lstStyle/>
          <a:p>
            <a:fld id="{B4089139-EA9F-BC47-801E-A62921BE8E04}" type="slidenum">
              <a:rPr lang="en-US" smtClean="0"/>
              <a:t>21</a:t>
            </a:fld>
            <a:endParaRPr lang="en-US"/>
          </a:p>
        </p:txBody>
      </p:sp>
    </p:spTree>
    <p:extLst>
      <p:ext uri="{BB962C8B-B14F-4D97-AF65-F5344CB8AC3E}">
        <p14:creationId xmlns:p14="http://schemas.microsoft.com/office/powerpoint/2010/main" val="177000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683" y="339370"/>
            <a:ext cx="7886700" cy="1325563"/>
          </a:xfrm>
        </p:spPr>
        <p:txBody>
          <a:bodyPr>
            <a:normAutofit/>
          </a:bodyPr>
          <a:lstStyle/>
          <a:p>
            <a:r>
              <a:rPr lang="en-US" sz="2400" b="1" dirty="0">
                <a:solidFill>
                  <a:srgbClr val="2E46F6"/>
                </a:solidFill>
                <a:latin typeface="Helvetica" pitchFamily="2" charset="0"/>
              </a:rPr>
              <a:t>Protein structure affects protein-protein interactions</a:t>
            </a:r>
          </a:p>
        </p:txBody>
      </p:sp>
      <p:pic>
        <p:nvPicPr>
          <p:cNvPr id="3" name="Picture 2" descr="figure 2-1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151" y="2090035"/>
            <a:ext cx="2194324" cy="3647707"/>
          </a:xfrm>
          <a:prstGeom prst="rect">
            <a:avLst/>
          </a:prstGeom>
        </p:spPr>
      </p:pic>
      <p:sp>
        <p:nvSpPr>
          <p:cNvPr id="6" name="Rectangle 5"/>
          <p:cNvSpPr/>
          <p:nvPr/>
        </p:nvSpPr>
        <p:spPr>
          <a:xfrm>
            <a:off x="4806520" y="3684098"/>
            <a:ext cx="2503955" cy="20536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Slide Number Placeholder 4">
            <a:extLst>
              <a:ext uri="{FF2B5EF4-FFF2-40B4-BE49-F238E27FC236}">
                <a16:creationId xmlns:a16="http://schemas.microsoft.com/office/drawing/2014/main" id="{042806E0-1AAE-3789-4005-ED5ED47C583E}"/>
              </a:ext>
            </a:extLst>
          </p:cNvPr>
          <p:cNvSpPr>
            <a:spLocks noGrp="1"/>
          </p:cNvSpPr>
          <p:nvPr>
            <p:ph type="sldNum" sz="quarter" idx="12"/>
          </p:nvPr>
        </p:nvSpPr>
        <p:spPr/>
        <p:txBody>
          <a:bodyPr/>
          <a:lstStyle/>
          <a:p>
            <a:fld id="{B4089139-EA9F-BC47-801E-A62921BE8E04}" type="slidenum">
              <a:rPr lang="en-US" smtClean="0"/>
              <a:t>22</a:t>
            </a:fld>
            <a:endParaRPr lang="en-US"/>
          </a:p>
        </p:txBody>
      </p:sp>
    </p:spTree>
    <p:extLst>
      <p:ext uri="{BB962C8B-B14F-4D97-AF65-F5344CB8AC3E}">
        <p14:creationId xmlns:p14="http://schemas.microsoft.com/office/powerpoint/2010/main" val="90365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 3-42.jpg"/>
          <p:cNvPicPr>
            <a:picLocks noChangeAspect="1"/>
          </p:cNvPicPr>
          <p:nvPr/>
        </p:nvPicPr>
        <p:blipFill rotWithShape="1">
          <a:blip r:embed="rId2">
            <a:extLst>
              <a:ext uri="{28A0092B-C50C-407E-A947-70E740481C1C}">
                <a14:useLocalDpi xmlns:a14="http://schemas.microsoft.com/office/drawing/2010/main" val="0"/>
              </a:ext>
            </a:extLst>
          </a:blip>
          <a:srcRect r="26705"/>
          <a:stretch/>
        </p:blipFill>
        <p:spPr>
          <a:xfrm>
            <a:off x="3040137" y="2296719"/>
            <a:ext cx="6172200" cy="3332326"/>
          </a:xfrm>
          <a:prstGeom prst="rect">
            <a:avLst/>
          </a:prstGeom>
        </p:spPr>
      </p:pic>
      <p:sp>
        <p:nvSpPr>
          <p:cNvPr id="6" name="Rectangle 5"/>
          <p:cNvSpPr/>
          <p:nvPr/>
        </p:nvSpPr>
        <p:spPr>
          <a:xfrm>
            <a:off x="6522142" y="2229754"/>
            <a:ext cx="3002858" cy="32208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Title 1">
            <a:extLst>
              <a:ext uri="{FF2B5EF4-FFF2-40B4-BE49-F238E27FC236}">
                <a16:creationId xmlns:a16="http://schemas.microsoft.com/office/drawing/2014/main" id="{9E8A05D4-8E65-46AD-C853-640B1EBEE422}"/>
              </a:ext>
            </a:extLst>
          </p:cNvPr>
          <p:cNvSpPr txBox="1">
            <a:spLocks/>
          </p:cNvSpPr>
          <p:nvPr/>
        </p:nvSpPr>
        <p:spPr>
          <a:xfrm>
            <a:off x="2680683" y="33937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2E46F6"/>
                </a:solidFill>
                <a:latin typeface="Helvetica" pitchFamily="2" charset="0"/>
              </a:rPr>
              <a:t>Protein structure affects protein-protein interactions</a:t>
            </a:r>
          </a:p>
        </p:txBody>
      </p:sp>
      <p:sp>
        <p:nvSpPr>
          <p:cNvPr id="2" name="Slide Number Placeholder 1">
            <a:extLst>
              <a:ext uri="{FF2B5EF4-FFF2-40B4-BE49-F238E27FC236}">
                <a16:creationId xmlns:a16="http://schemas.microsoft.com/office/drawing/2014/main" id="{DE691F51-D695-06FC-51E1-27FDC80A8DE0}"/>
              </a:ext>
            </a:extLst>
          </p:cNvPr>
          <p:cNvSpPr>
            <a:spLocks noGrp="1"/>
          </p:cNvSpPr>
          <p:nvPr>
            <p:ph type="sldNum" sz="quarter" idx="12"/>
          </p:nvPr>
        </p:nvSpPr>
        <p:spPr/>
        <p:txBody>
          <a:bodyPr/>
          <a:lstStyle/>
          <a:p>
            <a:fld id="{B4089139-EA9F-BC47-801E-A62921BE8E04}" type="slidenum">
              <a:rPr lang="en-US" smtClean="0"/>
              <a:t>23</a:t>
            </a:fld>
            <a:endParaRPr lang="en-US"/>
          </a:p>
        </p:txBody>
      </p:sp>
    </p:spTree>
    <p:extLst>
      <p:ext uri="{BB962C8B-B14F-4D97-AF65-F5344CB8AC3E}">
        <p14:creationId xmlns:p14="http://schemas.microsoft.com/office/powerpoint/2010/main" val="161924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A31C917-975C-EAD9-E9EC-3BBDA29D6C0D}"/>
              </a:ext>
            </a:extLst>
          </p:cNvPr>
          <p:cNvSpPr>
            <a:spLocks noGrp="1" noChangeArrowheads="1"/>
          </p:cNvSpPr>
          <p:nvPr>
            <p:ph type="title"/>
          </p:nvPr>
        </p:nvSpPr>
        <p:spPr>
          <a:xfrm>
            <a:off x="3313666" y="436603"/>
            <a:ext cx="5894785" cy="475059"/>
          </a:xfrm>
        </p:spPr>
        <p:txBody>
          <a:bodyPr/>
          <a:lstStyle/>
          <a:p>
            <a:r>
              <a:rPr lang="sv-SE" altLang="en-US" sz="2400" b="1" dirty="0" err="1">
                <a:solidFill>
                  <a:srgbClr val="2E46F6"/>
                </a:solidFill>
                <a:latin typeface="Helvetica" pitchFamily="2" charset="0"/>
              </a:rPr>
              <a:t>Disease</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variant’s</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effect</a:t>
            </a:r>
            <a:r>
              <a:rPr lang="sv-SE" altLang="en-US" sz="2400" b="1" dirty="0">
                <a:solidFill>
                  <a:srgbClr val="2E46F6"/>
                </a:solidFill>
                <a:latin typeface="Helvetica" pitchFamily="2" charset="0"/>
              </a:rPr>
              <a:t> on proteins</a:t>
            </a:r>
            <a:endParaRPr lang="el-GR" altLang="en-US" sz="2400" b="1" dirty="0">
              <a:solidFill>
                <a:srgbClr val="2E46F6"/>
              </a:solidFill>
              <a:latin typeface="Helvetica" pitchFamily="2" charset="0"/>
            </a:endParaRPr>
          </a:p>
        </p:txBody>
      </p:sp>
      <p:sp>
        <p:nvSpPr>
          <p:cNvPr id="5" name="TextBox 4">
            <a:extLst>
              <a:ext uri="{FF2B5EF4-FFF2-40B4-BE49-F238E27FC236}">
                <a16:creationId xmlns:a16="http://schemas.microsoft.com/office/drawing/2014/main" id="{4CF4CA55-8511-7925-ED1B-34805E483ED6}"/>
              </a:ext>
            </a:extLst>
          </p:cNvPr>
          <p:cNvSpPr txBox="1"/>
          <p:nvPr/>
        </p:nvSpPr>
        <p:spPr>
          <a:xfrm>
            <a:off x="4330262" y="3048017"/>
            <a:ext cx="1595309" cy="400110"/>
          </a:xfrm>
          <a:prstGeom prst="rect">
            <a:avLst/>
          </a:prstGeom>
          <a:noFill/>
        </p:spPr>
        <p:txBody>
          <a:bodyPr wrap="none" rtlCol="0">
            <a:spAutoFit/>
          </a:bodyPr>
          <a:lstStyle/>
          <a:p>
            <a:r>
              <a:rPr lang="en-US" sz="2000" dirty="0">
                <a:latin typeface="Helvetica" pitchFamily="2" charset="0"/>
              </a:rPr>
              <a:t>Protein itself</a:t>
            </a:r>
          </a:p>
        </p:txBody>
      </p:sp>
      <p:sp>
        <p:nvSpPr>
          <p:cNvPr id="6" name="TextBox 5">
            <a:extLst>
              <a:ext uri="{FF2B5EF4-FFF2-40B4-BE49-F238E27FC236}">
                <a16:creationId xmlns:a16="http://schemas.microsoft.com/office/drawing/2014/main" id="{17FC6B4B-AA25-736A-55EC-F1A5571C0E5A}"/>
              </a:ext>
            </a:extLst>
          </p:cNvPr>
          <p:cNvSpPr txBox="1"/>
          <p:nvPr/>
        </p:nvSpPr>
        <p:spPr>
          <a:xfrm>
            <a:off x="4717134" y="5461280"/>
            <a:ext cx="3078856" cy="646331"/>
          </a:xfrm>
          <a:prstGeom prst="rect">
            <a:avLst/>
          </a:prstGeom>
          <a:noFill/>
        </p:spPr>
        <p:txBody>
          <a:bodyPr wrap="none" rtlCol="0">
            <a:spAutoFit/>
          </a:bodyPr>
          <a:lstStyle/>
          <a:p>
            <a:pPr algn="ctr"/>
            <a:r>
              <a:rPr lang="en-US" dirty="0">
                <a:solidFill>
                  <a:schemeClr val="bg1">
                    <a:lumMod val="50000"/>
                  </a:schemeClr>
                </a:solidFill>
                <a:latin typeface="Helvetica" pitchFamily="2" charset="0"/>
              </a:rPr>
              <a:t>Through interactions</a:t>
            </a:r>
          </a:p>
          <a:p>
            <a:pPr algn="ctr"/>
            <a:r>
              <a:rPr lang="en-US" dirty="0">
                <a:solidFill>
                  <a:schemeClr val="bg1">
                    <a:lumMod val="50000"/>
                  </a:schemeClr>
                </a:solidFill>
                <a:latin typeface="Helvetica" pitchFamily="2" charset="0"/>
              </a:rPr>
              <a:t>(including regulatory effects)</a:t>
            </a:r>
          </a:p>
        </p:txBody>
      </p:sp>
      <p:sp>
        <p:nvSpPr>
          <p:cNvPr id="9" name="TextBox 8">
            <a:extLst>
              <a:ext uri="{FF2B5EF4-FFF2-40B4-BE49-F238E27FC236}">
                <a16:creationId xmlns:a16="http://schemas.microsoft.com/office/drawing/2014/main" id="{A8CCC3BD-739A-8F4C-7B33-0665582BB3E8}"/>
              </a:ext>
            </a:extLst>
          </p:cNvPr>
          <p:cNvSpPr txBox="1"/>
          <p:nvPr/>
        </p:nvSpPr>
        <p:spPr>
          <a:xfrm>
            <a:off x="6487534" y="2104696"/>
            <a:ext cx="992579" cy="369332"/>
          </a:xfrm>
          <a:prstGeom prst="rect">
            <a:avLst/>
          </a:prstGeom>
          <a:noFill/>
        </p:spPr>
        <p:txBody>
          <a:bodyPr wrap="none" rtlCol="0">
            <a:spAutoFit/>
          </a:bodyPr>
          <a:lstStyle/>
          <a:p>
            <a:r>
              <a:rPr lang="en-US" dirty="0">
                <a:latin typeface="Helvetica" pitchFamily="2" charset="0"/>
              </a:rPr>
              <a:t>Stability</a:t>
            </a:r>
          </a:p>
        </p:txBody>
      </p:sp>
      <p:sp>
        <p:nvSpPr>
          <p:cNvPr id="10" name="TextBox 9">
            <a:extLst>
              <a:ext uri="{FF2B5EF4-FFF2-40B4-BE49-F238E27FC236}">
                <a16:creationId xmlns:a16="http://schemas.microsoft.com/office/drawing/2014/main" id="{58F39CB8-9066-B4EA-C3D1-63ED878A689C}"/>
              </a:ext>
            </a:extLst>
          </p:cNvPr>
          <p:cNvSpPr txBox="1"/>
          <p:nvPr/>
        </p:nvSpPr>
        <p:spPr>
          <a:xfrm>
            <a:off x="6487534" y="3059668"/>
            <a:ext cx="1351652" cy="369332"/>
          </a:xfrm>
          <a:prstGeom prst="rect">
            <a:avLst/>
          </a:prstGeom>
          <a:noFill/>
        </p:spPr>
        <p:txBody>
          <a:bodyPr wrap="none" rtlCol="0">
            <a:spAutoFit/>
          </a:bodyPr>
          <a:lstStyle/>
          <a:p>
            <a:r>
              <a:rPr lang="en-US" dirty="0">
                <a:latin typeface="Helvetica" pitchFamily="2" charset="0"/>
              </a:rPr>
              <a:t>Abundance</a:t>
            </a:r>
          </a:p>
        </p:txBody>
      </p:sp>
      <p:sp>
        <p:nvSpPr>
          <p:cNvPr id="12" name="TextBox 11">
            <a:extLst>
              <a:ext uri="{FF2B5EF4-FFF2-40B4-BE49-F238E27FC236}">
                <a16:creationId xmlns:a16="http://schemas.microsoft.com/office/drawing/2014/main" id="{555D5B7C-0B39-FEBE-BB71-575A42C22B62}"/>
              </a:ext>
            </a:extLst>
          </p:cNvPr>
          <p:cNvSpPr txBox="1"/>
          <p:nvPr/>
        </p:nvSpPr>
        <p:spPr>
          <a:xfrm>
            <a:off x="6548078" y="4015357"/>
            <a:ext cx="1069524" cy="369332"/>
          </a:xfrm>
          <a:prstGeom prst="rect">
            <a:avLst/>
          </a:prstGeom>
          <a:noFill/>
        </p:spPr>
        <p:txBody>
          <a:bodyPr wrap="none" rtlCol="0">
            <a:spAutoFit/>
          </a:bodyPr>
          <a:lstStyle/>
          <a:p>
            <a:r>
              <a:rPr lang="en-US" dirty="0">
                <a:latin typeface="Helvetica" pitchFamily="2" charset="0"/>
              </a:rPr>
              <a:t>Function</a:t>
            </a:r>
          </a:p>
        </p:txBody>
      </p:sp>
      <p:sp>
        <p:nvSpPr>
          <p:cNvPr id="20" name="Right Brace 19">
            <a:extLst>
              <a:ext uri="{FF2B5EF4-FFF2-40B4-BE49-F238E27FC236}">
                <a16:creationId xmlns:a16="http://schemas.microsoft.com/office/drawing/2014/main" id="{28B7DDBE-FAC8-7A4D-58BF-ADB9E6F90967}"/>
              </a:ext>
            </a:extLst>
          </p:cNvPr>
          <p:cNvSpPr/>
          <p:nvPr/>
        </p:nvSpPr>
        <p:spPr>
          <a:xfrm flipH="1">
            <a:off x="6059708" y="2073277"/>
            <a:ext cx="393709" cy="2342113"/>
          </a:xfrm>
          <a:prstGeom prst="rightBrace">
            <a:avLst>
              <a:gd name="adj1" fmla="val 55142"/>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Slide Number Placeholder 23">
            <a:extLst>
              <a:ext uri="{FF2B5EF4-FFF2-40B4-BE49-F238E27FC236}">
                <a16:creationId xmlns:a16="http://schemas.microsoft.com/office/drawing/2014/main" id="{FCDAC936-056C-CA0C-4812-8D315173E611}"/>
              </a:ext>
            </a:extLst>
          </p:cNvPr>
          <p:cNvSpPr>
            <a:spLocks noGrp="1"/>
          </p:cNvSpPr>
          <p:nvPr>
            <p:ph type="sldNum" sz="quarter" idx="12"/>
          </p:nvPr>
        </p:nvSpPr>
        <p:spPr/>
        <p:txBody>
          <a:bodyPr/>
          <a:lstStyle/>
          <a:p>
            <a:fld id="{B4089139-EA9F-BC47-801E-A62921BE8E04}" type="slidenum">
              <a:rPr lang="en-US" smtClean="0"/>
              <a:t>24</a:t>
            </a:fld>
            <a:endParaRPr lang="en-US"/>
          </a:p>
        </p:txBody>
      </p:sp>
    </p:spTree>
    <p:extLst>
      <p:ext uri="{BB962C8B-B14F-4D97-AF65-F5344CB8AC3E}">
        <p14:creationId xmlns:p14="http://schemas.microsoft.com/office/powerpoint/2010/main" val="2898145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E755451-9EC8-AD52-3FB6-A47C7F5BD362}"/>
              </a:ext>
            </a:extLst>
          </p:cNvPr>
          <p:cNvSpPr txBox="1">
            <a:spLocks/>
          </p:cNvSpPr>
          <p:nvPr/>
        </p:nvSpPr>
        <p:spPr>
          <a:xfrm>
            <a:off x="3396263" y="2217020"/>
            <a:ext cx="5214337" cy="58769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2E46F6"/>
                </a:solidFill>
                <a:latin typeface="Helvetica" pitchFamily="2" charset="0"/>
              </a:rPr>
              <a:t>Part 2:</a:t>
            </a:r>
          </a:p>
          <a:p>
            <a:pPr algn="ctr"/>
            <a:br>
              <a:rPr lang="en-US" sz="2400" b="1" dirty="0">
                <a:solidFill>
                  <a:srgbClr val="2E46F6"/>
                </a:solidFill>
                <a:latin typeface="Helvetica" pitchFamily="2" charset="0"/>
              </a:rPr>
            </a:br>
            <a:r>
              <a:rPr lang="en-US" sz="2400" b="1" dirty="0">
                <a:solidFill>
                  <a:srgbClr val="2E46F6"/>
                </a:solidFill>
                <a:latin typeface="Helvetica" pitchFamily="2" charset="0"/>
              </a:rPr>
              <a:t>Disease variants of MLH1 </a:t>
            </a:r>
          </a:p>
          <a:p>
            <a:pPr algn="ctr"/>
            <a:r>
              <a:rPr lang="en-US" sz="2400" b="1" dirty="0">
                <a:solidFill>
                  <a:srgbClr val="2E46F6"/>
                </a:solidFill>
                <a:latin typeface="Helvetica" pitchFamily="2" charset="0"/>
              </a:rPr>
              <a:t>(DNA mismatch repair)</a:t>
            </a:r>
          </a:p>
        </p:txBody>
      </p:sp>
      <p:sp>
        <p:nvSpPr>
          <p:cNvPr id="2" name="Slide Number Placeholder 1">
            <a:extLst>
              <a:ext uri="{FF2B5EF4-FFF2-40B4-BE49-F238E27FC236}">
                <a16:creationId xmlns:a16="http://schemas.microsoft.com/office/drawing/2014/main" id="{6FA5081C-9E87-ACF2-4B21-54C30A47A1E5}"/>
              </a:ext>
            </a:extLst>
          </p:cNvPr>
          <p:cNvSpPr>
            <a:spLocks noGrp="1"/>
          </p:cNvSpPr>
          <p:nvPr>
            <p:ph type="sldNum" sz="quarter" idx="12"/>
          </p:nvPr>
        </p:nvSpPr>
        <p:spPr/>
        <p:txBody>
          <a:bodyPr/>
          <a:lstStyle/>
          <a:p>
            <a:fld id="{B4089139-EA9F-BC47-801E-A62921BE8E04}" type="slidenum">
              <a:rPr lang="en-US" smtClean="0"/>
              <a:t>25</a:t>
            </a:fld>
            <a:endParaRPr lang="en-US"/>
          </a:p>
        </p:txBody>
      </p:sp>
    </p:spTree>
    <p:extLst>
      <p:ext uri="{BB962C8B-B14F-4D97-AF65-F5344CB8AC3E}">
        <p14:creationId xmlns:p14="http://schemas.microsoft.com/office/powerpoint/2010/main" val="1621316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A4FDCF-C037-C238-B97A-5FF3AB58684F}"/>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Mismatch repair gene.mp4">
            <a:hlinkClick r:id="" action="ppaction://media"/>
            <a:extLst>
              <a:ext uri="{FF2B5EF4-FFF2-40B4-BE49-F238E27FC236}">
                <a16:creationId xmlns:a16="http://schemas.microsoft.com/office/drawing/2014/main" id="{562A31CF-82DB-3675-E9EB-FBA323DE0D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73772" y="112329"/>
            <a:ext cx="8844455" cy="6633341"/>
          </a:xfrm>
          <a:prstGeom prst="rect">
            <a:avLst/>
          </a:prstGeom>
        </p:spPr>
      </p:pic>
      <p:sp>
        <p:nvSpPr>
          <p:cNvPr id="4" name="Slide Number Placeholder 3">
            <a:extLst>
              <a:ext uri="{FF2B5EF4-FFF2-40B4-BE49-F238E27FC236}">
                <a16:creationId xmlns:a16="http://schemas.microsoft.com/office/drawing/2014/main" id="{0E2C5162-1205-A547-F8F0-6ECA54D69662}"/>
              </a:ext>
            </a:extLst>
          </p:cNvPr>
          <p:cNvSpPr>
            <a:spLocks noGrp="1"/>
          </p:cNvSpPr>
          <p:nvPr>
            <p:ph type="sldNum" sz="quarter" idx="12"/>
          </p:nvPr>
        </p:nvSpPr>
        <p:spPr/>
        <p:txBody>
          <a:bodyPr/>
          <a:lstStyle/>
          <a:p>
            <a:fld id="{B4089139-EA9F-BC47-801E-A62921BE8E04}" type="slidenum">
              <a:rPr lang="en-US" smtClean="0"/>
              <a:t>26</a:t>
            </a:fld>
            <a:endParaRPr lang="en-US"/>
          </a:p>
        </p:txBody>
      </p:sp>
    </p:spTree>
    <p:extLst>
      <p:ext uri="{BB962C8B-B14F-4D97-AF65-F5344CB8AC3E}">
        <p14:creationId xmlns:p14="http://schemas.microsoft.com/office/powerpoint/2010/main" val="361140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C65B98-0E36-49F1-8698-21C7A8BAB630}"/>
              </a:ext>
            </a:extLst>
          </p:cNvPr>
          <p:cNvPicPr>
            <a:picLocks noChangeAspect="1"/>
          </p:cNvPicPr>
          <p:nvPr/>
        </p:nvPicPr>
        <p:blipFill>
          <a:blip r:embed="rId2"/>
          <a:stretch>
            <a:fillRect/>
          </a:stretch>
        </p:blipFill>
        <p:spPr>
          <a:xfrm>
            <a:off x="167639" y="659524"/>
            <a:ext cx="11856722" cy="5538952"/>
          </a:xfrm>
          <a:prstGeom prst="rect">
            <a:avLst/>
          </a:prstGeom>
        </p:spPr>
      </p:pic>
      <p:sp>
        <p:nvSpPr>
          <p:cNvPr id="3" name="Rectangle 2">
            <a:extLst>
              <a:ext uri="{FF2B5EF4-FFF2-40B4-BE49-F238E27FC236}">
                <a16:creationId xmlns:a16="http://schemas.microsoft.com/office/drawing/2014/main" id="{0088AF4E-6978-EE4C-FA1C-F1FE4CD39DE4}"/>
              </a:ext>
            </a:extLst>
          </p:cNvPr>
          <p:cNvSpPr txBox="1">
            <a:spLocks noChangeArrowheads="1"/>
          </p:cNvSpPr>
          <p:nvPr/>
        </p:nvSpPr>
        <p:spPr>
          <a:xfrm>
            <a:off x="4567503" y="122717"/>
            <a:ext cx="2821269"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Uniprot</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endParaRPr lang="el-GR" altLang="en-US" sz="2400" b="1" dirty="0">
              <a:solidFill>
                <a:srgbClr val="2E46F6"/>
              </a:solidFill>
              <a:latin typeface="Helvetica" pitchFamily="2" charset="0"/>
            </a:endParaRPr>
          </a:p>
        </p:txBody>
      </p:sp>
      <p:sp>
        <p:nvSpPr>
          <p:cNvPr id="5" name="TextBox 4">
            <a:extLst>
              <a:ext uri="{FF2B5EF4-FFF2-40B4-BE49-F238E27FC236}">
                <a16:creationId xmlns:a16="http://schemas.microsoft.com/office/drawing/2014/main" id="{C68AB38E-8F34-8F02-0B8D-FD881582FEFF}"/>
              </a:ext>
            </a:extLst>
          </p:cNvPr>
          <p:cNvSpPr txBox="1"/>
          <p:nvPr/>
        </p:nvSpPr>
        <p:spPr>
          <a:xfrm>
            <a:off x="4848176" y="6321972"/>
            <a:ext cx="2666720" cy="369332"/>
          </a:xfrm>
          <a:prstGeom prst="rect">
            <a:avLst/>
          </a:prstGeom>
          <a:noFill/>
        </p:spPr>
        <p:txBody>
          <a:bodyPr wrap="square">
            <a:spAutoFit/>
          </a:bodyPr>
          <a:lstStyle/>
          <a:p>
            <a:r>
              <a:rPr lang="en-US" dirty="0">
                <a:latin typeface="Helvetica" pitchFamily="2" charset="0"/>
                <a:hlinkClick r:id="rId3"/>
              </a:rPr>
              <a:t>https://</a:t>
            </a:r>
            <a:r>
              <a:rPr lang="en-US" dirty="0" err="1">
                <a:latin typeface="Helvetica" pitchFamily="2" charset="0"/>
                <a:hlinkClick r:id="rId3"/>
              </a:rPr>
              <a:t>www.uniprot.org</a:t>
            </a:r>
            <a:endParaRPr lang="en-US" dirty="0">
              <a:latin typeface="Helvetica" pitchFamily="2" charset="0"/>
            </a:endParaRPr>
          </a:p>
        </p:txBody>
      </p:sp>
      <p:sp>
        <p:nvSpPr>
          <p:cNvPr id="6" name="Slide Number Placeholder 5">
            <a:extLst>
              <a:ext uri="{FF2B5EF4-FFF2-40B4-BE49-F238E27FC236}">
                <a16:creationId xmlns:a16="http://schemas.microsoft.com/office/drawing/2014/main" id="{3162EEA4-ED79-DA92-6B43-B48EB1ECEFAD}"/>
              </a:ext>
            </a:extLst>
          </p:cNvPr>
          <p:cNvSpPr>
            <a:spLocks noGrp="1"/>
          </p:cNvSpPr>
          <p:nvPr>
            <p:ph type="sldNum" sz="quarter" idx="12"/>
          </p:nvPr>
        </p:nvSpPr>
        <p:spPr/>
        <p:txBody>
          <a:bodyPr/>
          <a:lstStyle/>
          <a:p>
            <a:fld id="{B4089139-EA9F-BC47-801E-A62921BE8E04}" type="slidenum">
              <a:rPr lang="en-US" smtClean="0"/>
              <a:t>27</a:t>
            </a:fld>
            <a:endParaRPr lang="en-US"/>
          </a:p>
        </p:txBody>
      </p:sp>
    </p:spTree>
    <p:extLst>
      <p:ext uri="{BB962C8B-B14F-4D97-AF65-F5344CB8AC3E}">
        <p14:creationId xmlns:p14="http://schemas.microsoft.com/office/powerpoint/2010/main" val="2592983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277CE-BDDE-EFD8-23A3-0DAB79345E40}"/>
              </a:ext>
            </a:extLst>
          </p:cNvPr>
          <p:cNvPicPr>
            <a:picLocks noChangeAspect="1"/>
          </p:cNvPicPr>
          <p:nvPr/>
        </p:nvPicPr>
        <p:blipFill>
          <a:blip r:embed="rId2"/>
          <a:stretch>
            <a:fillRect/>
          </a:stretch>
        </p:blipFill>
        <p:spPr>
          <a:xfrm>
            <a:off x="425443" y="628650"/>
            <a:ext cx="11341114" cy="5600700"/>
          </a:xfrm>
          <a:prstGeom prst="rect">
            <a:avLst/>
          </a:prstGeom>
        </p:spPr>
      </p:pic>
      <p:sp>
        <p:nvSpPr>
          <p:cNvPr id="3" name="Rectangle 2">
            <a:extLst>
              <a:ext uri="{FF2B5EF4-FFF2-40B4-BE49-F238E27FC236}">
                <a16:creationId xmlns:a16="http://schemas.microsoft.com/office/drawing/2014/main" id="{3C878AC5-3BCF-4C25-9545-878C2450462C}"/>
              </a:ext>
            </a:extLst>
          </p:cNvPr>
          <p:cNvSpPr txBox="1">
            <a:spLocks noChangeArrowheads="1"/>
          </p:cNvSpPr>
          <p:nvPr/>
        </p:nvSpPr>
        <p:spPr>
          <a:xfrm>
            <a:off x="4711542" y="60969"/>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Uniprot</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endParaRPr lang="el-GR" altLang="en-US" sz="2400" b="1" dirty="0">
              <a:solidFill>
                <a:srgbClr val="2E46F6"/>
              </a:solidFill>
              <a:latin typeface="Helvetica" pitchFamily="2" charset="0"/>
            </a:endParaRPr>
          </a:p>
        </p:txBody>
      </p:sp>
      <p:sp>
        <p:nvSpPr>
          <p:cNvPr id="4" name="TextBox 3">
            <a:extLst>
              <a:ext uri="{FF2B5EF4-FFF2-40B4-BE49-F238E27FC236}">
                <a16:creationId xmlns:a16="http://schemas.microsoft.com/office/drawing/2014/main" id="{3F8D6220-BB07-7069-866C-DCEDFE7E2131}"/>
              </a:ext>
            </a:extLst>
          </p:cNvPr>
          <p:cNvSpPr txBox="1"/>
          <p:nvPr/>
        </p:nvSpPr>
        <p:spPr>
          <a:xfrm>
            <a:off x="425443" y="4613378"/>
            <a:ext cx="1497526" cy="338554"/>
          </a:xfrm>
          <a:prstGeom prst="rect">
            <a:avLst/>
          </a:prstGeom>
          <a:noFill/>
        </p:spPr>
        <p:txBody>
          <a:bodyPr wrap="none" rtlCol="0">
            <a:spAutoFit/>
          </a:bodyPr>
          <a:lstStyle/>
          <a:p>
            <a:r>
              <a:rPr lang="en-US" sz="1600" b="1" dirty="0">
                <a:latin typeface="Helvetica" pitchFamily="2" charset="0"/>
              </a:rPr>
              <a:t>Class activity</a:t>
            </a:r>
          </a:p>
        </p:txBody>
      </p:sp>
      <p:sp>
        <p:nvSpPr>
          <p:cNvPr id="5" name="TextBox 4">
            <a:extLst>
              <a:ext uri="{FF2B5EF4-FFF2-40B4-BE49-F238E27FC236}">
                <a16:creationId xmlns:a16="http://schemas.microsoft.com/office/drawing/2014/main" id="{6D412595-09C9-A08B-20C5-A07001557282}"/>
              </a:ext>
            </a:extLst>
          </p:cNvPr>
          <p:cNvSpPr txBox="1"/>
          <p:nvPr/>
        </p:nvSpPr>
        <p:spPr>
          <a:xfrm>
            <a:off x="425443" y="5029021"/>
            <a:ext cx="2377574" cy="1323439"/>
          </a:xfrm>
          <a:prstGeom prst="rect">
            <a:avLst/>
          </a:prstGeom>
          <a:noFill/>
        </p:spPr>
        <p:txBody>
          <a:bodyPr wrap="none" rtlCol="0">
            <a:spAutoFit/>
          </a:bodyPr>
          <a:lstStyle/>
          <a:p>
            <a:r>
              <a:rPr lang="en-US" sz="1600" dirty="0">
                <a:latin typeface="Helvetica" pitchFamily="2" charset="0"/>
              </a:rPr>
              <a:t>Group 1: Function</a:t>
            </a:r>
          </a:p>
          <a:p>
            <a:r>
              <a:rPr lang="en-US" sz="1600" dirty="0">
                <a:latin typeface="Helvetica" pitchFamily="2" charset="0"/>
              </a:rPr>
              <a:t>Group 2: Feature</a:t>
            </a:r>
          </a:p>
          <a:p>
            <a:r>
              <a:rPr lang="en-US" sz="1600" dirty="0">
                <a:latin typeface="Helvetica" pitchFamily="2" charset="0"/>
              </a:rPr>
              <a:t>Group 3: GO annotation</a:t>
            </a:r>
          </a:p>
          <a:p>
            <a:r>
              <a:rPr lang="en-US" sz="1600" dirty="0">
                <a:latin typeface="Helvetica" pitchFamily="2" charset="0"/>
              </a:rPr>
              <a:t>Group 4: Expression</a:t>
            </a:r>
          </a:p>
          <a:p>
            <a:r>
              <a:rPr lang="en-US" sz="1600" dirty="0">
                <a:latin typeface="Helvetica" pitchFamily="2" charset="0"/>
              </a:rPr>
              <a:t>Group 5: Interactions</a:t>
            </a:r>
          </a:p>
        </p:txBody>
      </p:sp>
      <p:sp>
        <p:nvSpPr>
          <p:cNvPr id="6" name="Slide Number Placeholder 5">
            <a:extLst>
              <a:ext uri="{FF2B5EF4-FFF2-40B4-BE49-F238E27FC236}">
                <a16:creationId xmlns:a16="http://schemas.microsoft.com/office/drawing/2014/main" id="{33FC05DF-256B-5B13-8409-5FEF8ED99E3B}"/>
              </a:ext>
            </a:extLst>
          </p:cNvPr>
          <p:cNvSpPr>
            <a:spLocks noGrp="1"/>
          </p:cNvSpPr>
          <p:nvPr>
            <p:ph type="sldNum" sz="quarter" idx="12"/>
          </p:nvPr>
        </p:nvSpPr>
        <p:spPr/>
        <p:txBody>
          <a:bodyPr/>
          <a:lstStyle/>
          <a:p>
            <a:fld id="{B4089139-EA9F-BC47-801E-A62921BE8E04}" type="slidenum">
              <a:rPr lang="en-US" smtClean="0"/>
              <a:t>28</a:t>
            </a:fld>
            <a:endParaRPr lang="en-US"/>
          </a:p>
        </p:txBody>
      </p:sp>
    </p:spTree>
    <p:extLst>
      <p:ext uri="{BB962C8B-B14F-4D97-AF65-F5344CB8AC3E}">
        <p14:creationId xmlns:p14="http://schemas.microsoft.com/office/powerpoint/2010/main" val="143625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2374F-DD05-9757-0E1B-A1D100ACAAEB}"/>
              </a:ext>
            </a:extLst>
          </p:cNvPr>
          <p:cNvPicPr>
            <a:picLocks noChangeAspect="1"/>
          </p:cNvPicPr>
          <p:nvPr/>
        </p:nvPicPr>
        <p:blipFill>
          <a:blip r:embed="rId2"/>
          <a:stretch>
            <a:fillRect/>
          </a:stretch>
        </p:blipFill>
        <p:spPr>
          <a:xfrm>
            <a:off x="2829525" y="651641"/>
            <a:ext cx="6177841" cy="5558932"/>
          </a:xfrm>
          <a:prstGeom prst="rect">
            <a:avLst/>
          </a:prstGeom>
        </p:spPr>
      </p:pic>
      <p:sp>
        <p:nvSpPr>
          <p:cNvPr id="4" name="Rectangle 2">
            <a:extLst>
              <a:ext uri="{FF2B5EF4-FFF2-40B4-BE49-F238E27FC236}">
                <a16:creationId xmlns:a16="http://schemas.microsoft.com/office/drawing/2014/main" id="{7A0DAF6F-3764-7259-4246-1B6360FF800F}"/>
              </a:ext>
            </a:extLst>
          </p:cNvPr>
          <p:cNvSpPr txBox="1">
            <a:spLocks noChangeArrowheads="1"/>
          </p:cNvSpPr>
          <p:nvPr/>
        </p:nvSpPr>
        <p:spPr>
          <a:xfrm>
            <a:off x="4417254" y="176582"/>
            <a:ext cx="2446002"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a:solidFill>
                  <a:srgbClr val="2E46F6"/>
                </a:solidFill>
                <a:latin typeface="Helvetica" pitchFamily="2" charset="0"/>
              </a:rPr>
              <a:t>HPA </a:t>
            </a:r>
            <a:r>
              <a:rPr lang="sv-SE" altLang="en-US" sz="2400" b="1" dirty="0" err="1">
                <a:solidFill>
                  <a:srgbClr val="2E46F6"/>
                </a:solidFill>
                <a:latin typeface="Helvetica" pitchFamily="2" charset="0"/>
              </a:rPr>
              <a:t>database</a:t>
            </a:r>
            <a:endParaRPr lang="el-GR" altLang="en-US" sz="2400" b="1" dirty="0">
              <a:solidFill>
                <a:srgbClr val="2E46F6"/>
              </a:solidFill>
              <a:latin typeface="Helvetica" pitchFamily="2" charset="0"/>
            </a:endParaRPr>
          </a:p>
        </p:txBody>
      </p:sp>
      <p:sp>
        <p:nvSpPr>
          <p:cNvPr id="5" name="TextBox 4">
            <a:extLst>
              <a:ext uri="{FF2B5EF4-FFF2-40B4-BE49-F238E27FC236}">
                <a16:creationId xmlns:a16="http://schemas.microsoft.com/office/drawing/2014/main" id="{1647E55D-A510-816E-5EE7-30BEDE9C6CFC}"/>
              </a:ext>
            </a:extLst>
          </p:cNvPr>
          <p:cNvSpPr txBox="1"/>
          <p:nvPr/>
        </p:nvSpPr>
        <p:spPr>
          <a:xfrm>
            <a:off x="4291130" y="6312086"/>
            <a:ext cx="3018968" cy="369332"/>
          </a:xfrm>
          <a:prstGeom prst="rect">
            <a:avLst/>
          </a:prstGeom>
          <a:noFill/>
        </p:spPr>
        <p:txBody>
          <a:bodyPr wrap="none" rtlCol="0">
            <a:spAutoFit/>
          </a:bodyPr>
          <a:lstStyle/>
          <a:p>
            <a:r>
              <a:rPr lang="en-US" dirty="0">
                <a:latin typeface="Helvetica" pitchFamily="2" charset="0"/>
                <a:hlinkClick r:id="rId3"/>
              </a:rPr>
              <a:t>https://</a:t>
            </a:r>
            <a:r>
              <a:rPr lang="en-US" dirty="0" err="1">
                <a:latin typeface="Helvetica" pitchFamily="2" charset="0"/>
                <a:hlinkClick r:id="rId3"/>
              </a:rPr>
              <a:t>www.proteinatlas.org</a:t>
            </a:r>
            <a:endParaRPr lang="en-US" dirty="0">
              <a:latin typeface="Helvetica" pitchFamily="2" charset="0"/>
            </a:endParaRPr>
          </a:p>
        </p:txBody>
      </p:sp>
      <p:sp>
        <p:nvSpPr>
          <p:cNvPr id="6" name="Slide Number Placeholder 5">
            <a:extLst>
              <a:ext uri="{FF2B5EF4-FFF2-40B4-BE49-F238E27FC236}">
                <a16:creationId xmlns:a16="http://schemas.microsoft.com/office/drawing/2014/main" id="{9CCA70C5-5FAA-49D5-61ED-62CBEC2392DD}"/>
              </a:ext>
            </a:extLst>
          </p:cNvPr>
          <p:cNvSpPr>
            <a:spLocks noGrp="1"/>
          </p:cNvSpPr>
          <p:nvPr>
            <p:ph type="sldNum" sz="quarter" idx="12"/>
          </p:nvPr>
        </p:nvSpPr>
        <p:spPr/>
        <p:txBody>
          <a:bodyPr/>
          <a:lstStyle/>
          <a:p>
            <a:fld id="{B4089139-EA9F-BC47-801E-A62921BE8E04}" type="slidenum">
              <a:rPr lang="en-US" smtClean="0"/>
              <a:t>29</a:t>
            </a:fld>
            <a:endParaRPr lang="en-US"/>
          </a:p>
        </p:txBody>
      </p:sp>
    </p:spTree>
    <p:extLst>
      <p:ext uri="{BB962C8B-B14F-4D97-AF65-F5344CB8AC3E}">
        <p14:creationId xmlns:p14="http://schemas.microsoft.com/office/powerpoint/2010/main" val="3618359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E2E9C6-9805-7318-5AC9-5FA04AC85307}"/>
              </a:ext>
            </a:extLst>
          </p:cNvPr>
          <p:cNvSpPr/>
          <p:nvPr/>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55BE814-77C0-4C31-138B-D23BB8D82C46}"/>
              </a:ext>
            </a:extLst>
          </p:cNvPr>
          <p:cNvSpPr txBox="1"/>
          <p:nvPr/>
        </p:nvSpPr>
        <p:spPr>
          <a:xfrm>
            <a:off x="3561732" y="5159928"/>
            <a:ext cx="4755854" cy="461665"/>
          </a:xfrm>
          <a:prstGeom prst="rect">
            <a:avLst/>
          </a:prstGeom>
          <a:noFill/>
        </p:spPr>
        <p:txBody>
          <a:bodyPr wrap="none" rtlCol="0">
            <a:spAutoFit/>
          </a:bodyPr>
          <a:lstStyle/>
          <a:p>
            <a:r>
              <a:rPr lang="en-US" sz="2400" dirty="0" err="1">
                <a:solidFill>
                  <a:schemeClr val="bg1"/>
                </a:solidFill>
                <a:latin typeface="Helvetica" pitchFamily="2" charset="0"/>
              </a:rPr>
              <a:t>Cytoplsm’s</a:t>
            </a:r>
            <a:r>
              <a:rPr lang="en-US" sz="2400" dirty="0">
                <a:solidFill>
                  <a:schemeClr val="bg1"/>
                </a:solidFill>
                <a:latin typeface="Helvetica" pitchFamily="2" charset="0"/>
              </a:rPr>
              <a:t> viscosity &gt; 100 </a:t>
            </a:r>
            <a:r>
              <a:rPr lang="en-US" sz="2400" dirty="0" err="1">
                <a:solidFill>
                  <a:schemeClr val="bg1"/>
                </a:solidFill>
                <a:latin typeface="Helvetica" pitchFamily="2" charset="0"/>
              </a:rPr>
              <a:t>mPa.s</a:t>
            </a:r>
            <a:endParaRPr lang="en-US" sz="2400" dirty="0">
              <a:solidFill>
                <a:schemeClr val="bg1"/>
              </a:solidFill>
              <a:latin typeface="Helvetica" pitchFamily="2" charset="0"/>
            </a:endParaRPr>
          </a:p>
        </p:txBody>
      </p:sp>
      <p:sp>
        <p:nvSpPr>
          <p:cNvPr id="8" name="TextBox 7">
            <a:extLst>
              <a:ext uri="{FF2B5EF4-FFF2-40B4-BE49-F238E27FC236}">
                <a16:creationId xmlns:a16="http://schemas.microsoft.com/office/drawing/2014/main" id="{F09D8358-7B18-A286-F71E-FD901A0617EB}"/>
              </a:ext>
            </a:extLst>
          </p:cNvPr>
          <p:cNvSpPr txBox="1"/>
          <p:nvPr/>
        </p:nvSpPr>
        <p:spPr>
          <a:xfrm>
            <a:off x="4798135" y="5735690"/>
            <a:ext cx="2087687" cy="400110"/>
          </a:xfrm>
          <a:prstGeom prst="rect">
            <a:avLst/>
          </a:prstGeom>
          <a:noFill/>
        </p:spPr>
        <p:txBody>
          <a:bodyPr wrap="none" rtlCol="0">
            <a:spAutoFit/>
          </a:bodyPr>
          <a:lstStyle/>
          <a:p>
            <a:r>
              <a:rPr lang="en-US" sz="2000" dirty="0">
                <a:solidFill>
                  <a:schemeClr val="bg1"/>
                </a:solidFill>
                <a:latin typeface="Helvetica" pitchFamily="2" charset="0"/>
              </a:rPr>
              <a:t>Water ~ 1 </a:t>
            </a:r>
            <a:r>
              <a:rPr lang="en-US" sz="2000" dirty="0" err="1">
                <a:solidFill>
                  <a:schemeClr val="bg1"/>
                </a:solidFill>
                <a:latin typeface="Helvetica" pitchFamily="2" charset="0"/>
              </a:rPr>
              <a:t>mPa.s</a:t>
            </a:r>
            <a:endParaRPr lang="en-US" sz="2000" dirty="0">
              <a:solidFill>
                <a:schemeClr val="bg1"/>
              </a:solidFill>
              <a:latin typeface="Helvetica" pitchFamily="2" charset="0"/>
            </a:endParaRPr>
          </a:p>
        </p:txBody>
      </p:sp>
      <p:sp>
        <p:nvSpPr>
          <p:cNvPr id="9" name="TextBox 8">
            <a:extLst>
              <a:ext uri="{FF2B5EF4-FFF2-40B4-BE49-F238E27FC236}">
                <a16:creationId xmlns:a16="http://schemas.microsoft.com/office/drawing/2014/main" id="{DE7BB4E0-240A-F964-108A-28C400AE1532}"/>
              </a:ext>
            </a:extLst>
          </p:cNvPr>
          <p:cNvSpPr txBox="1"/>
          <p:nvPr/>
        </p:nvSpPr>
        <p:spPr>
          <a:xfrm>
            <a:off x="4525650" y="6030338"/>
            <a:ext cx="2828018" cy="400110"/>
          </a:xfrm>
          <a:prstGeom prst="rect">
            <a:avLst/>
          </a:prstGeom>
          <a:noFill/>
        </p:spPr>
        <p:txBody>
          <a:bodyPr wrap="none" rtlCol="0">
            <a:spAutoFit/>
          </a:bodyPr>
          <a:lstStyle/>
          <a:p>
            <a:r>
              <a:rPr lang="en-US" sz="2000" dirty="0">
                <a:solidFill>
                  <a:schemeClr val="bg1"/>
                </a:solidFill>
                <a:latin typeface="Helvetica" pitchFamily="2" charset="0"/>
              </a:rPr>
              <a:t>Engine oil ~ 100 </a:t>
            </a:r>
            <a:r>
              <a:rPr lang="en-US" sz="2000" dirty="0" err="1">
                <a:solidFill>
                  <a:schemeClr val="bg1"/>
                </a:solidFill>
                <a:latin typeface="Helvetica" pitchFamily="2" charset="0"/>
              </a:rPr>
              <a:t>mPa.s</a:t>
            </a:r>
            <a:endParaRPr lang="en-US" sz="2000" dirty="0">
              <a:solidFill>
                <a:schemeClr val="bg1"/>
              </a:solidFill>
              <a:latin typeface="Helvetica" pitchFamily="2" charset="0"/>
            </a:endParaRPr>
          </a:p>
        </p:txBody>
      </p:sp>
      <p:pic>
        <p:nvPicPr>
          <p:cNvPr id="10" name="28234_web.mp4">
            <a:hlinkClick r:id="" action="ppaction://media"/>
            <a:extLst>
              <a:ext uri="{FF2B5EF4-FFF2-40B4-BE49-F238E27FC236}">
                <a16:creationId xmlns:a16="http://schemas.microsoft.com/office/drawing/2014/main" id="{01E877DC-AC21-E2B9-F74A-492EB2A963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64017" y="725212"/>
            <a:ext cx="4351285" cy="4351285"/>
          </a:xfrm>
          <a:prstGeom prst="rect">
            <a:avLst/>
          </a:prstGeom>
        </p:spPr>
      </p:pic>
      <p:sp>
        <p:nvSpPr>
          <p:cNvPr id="12" name="TextBox 11">
            <a:extLst>
              <a:ext uri="{FF2B5EF4-FFF2-40B4-BE49-F238E27FC236}">
                <a16:creationId xmlns:a16="http://schemas.microsoft.com/office/drawing/2014/main" id="{8E2EDE13-6664-1472-EBA0-7AC874EDF319}"/>
              </a:ext>
            </a:extLst>
          </p:cNvPr>
          <p:cNvSpPr txBox="1"/>
          <p:nvPr/>
        </p:nvSpPr>
        <p:spPr>
          <a:xfrm>
            <a:off x="8317586" y="4101462"/>
            <a:ext cx="6093372" cy="646331"/>
          </a:xfrm>
          <a:prstGeom prst="rect">
            <a:avLst/>
          </a:prstGeom>
          <a:noFill/>
        </p:spPr>
        <p:txBody>
          <a:bodyPr wrap="square">
            <a:spAutoFit/>
          </a:bodyPr>
          <a:lstStyle/>
          <a:p>
            <a:r>
              <a:rPr lang="en-CA" b="0" i="1" u="none" strike="noStrike" dirty="0" err="1">
                <a:solidFill>
                  <a:schemeClr val="bg1">
                    <a:lumMod val="50000"/>
                  </a:schemeClr>
                </a:solidFill>
                <a:effectLst/>
                <a:latin typeface="Arial" panose="020B0604020202020204" pitchFamily="34" charset="0"/>
              </a:rPr>
              <a:t>PLoS</a:t>
            </a:r>
            <a:r>
              <a:rPr lang="en-CA" b="0" i="1" u="none" strike="noStrike" dirty="0">
                <a:solidFill>
                  <a:schemeClr val="bg1">
                    <a:lumMod val="50000"/>
                  </a:schemeClr>
                </a:solidFill>
                <a:effectLst/>
                <a:latin typeface="Arial" panose="020B0604020202020204" pitchFamily="34" charset="0"/>
              </a:rPr>
              <a:t> computational biology</a:t>
            </a:r>
            <a:r>
              <a:rPr lang="en-CA" b="0" i="0" u="none" strike="noStrike" dirty="0">
                <a:solidFill>
                  <a:schemeClr val="bg1">
                    <a:lumMod val="50000"/>
                  </a:schemeClr>
                </a:solidFill>
                <a:effectLst/>
                <a:latin typeface="Arial" panose="020B0604020202020204" pitchFamily="34" charset="0"/>
              </a:rPr>
              <a:t>,</a:t>
            </a:r>
          </a:p>
          <a:p>
            <a:r>
              <a:rPr lang="en-CA" b="0" i="0" u="none" strike="noStrike" dirty="0">
                <a:solidFill>
                  <a:schemeClr val="bg1">
                    <a:lumMod val="50000"/>
                  </a:schemeClr>
                </a:solidFill>
                <a:effectLst/>
                <a:latin typeface="Arial" panose="020B0604020202020204" pitchFamily="34" charset="0"/>
              </a:rPr>
              <a:t> </a:t>
            </a:r>
            <a:r>
              <a:rPr lang="en-CA" b="0" i="1" u="none" strike="noStrike" dirty="0">
                <a:solidFill>
                  <a:schemeClr val="bg1">
                    <a:lumMod val="50000"/>
                  </a:schemeClr>
                </a:solidFill>
                <a:effectLst/>
                <a:latin typeface="Arial" panose="020B0604020202020204" pitchFamily="34" charset="0"/>
              </a:rPr>
              <a:t>6</a:t>
            </a:r>
            <a:r>
              <a:rPr lang="en-CA" b="0" i="0" u="none" strike="noStrike" dirty="0">
                <a:solidFill>
                  <a:schemeClr val="bg1">
                    <a:lumMod val="50000"/>
                  </a:schemeClr>
                </a:solidFill>
                <a:effectLst/>
                <a:latin typeface="Arial" panose="020B0604020202020204" pitchFamily="34" charset="0"/>
              </a:rPr>
              <a:t>(3), e1000694.</a:t>
            </a:r>
            <a:endParaRPr lang="en-US" dirty="0">
              <a:solidFill>
                <a:schemeClr val="bg1">
                  <a:lumMod val="50000"/>
                </a:schemeClr>
              </a:solidFill>
            </a:endParaRPr>
          </a:p>
        </p:txBody>
      </p:sp>
      <p:sp>
        <p:nvSpPr>
          <p:cNvPr id="2" name="Slide Number Placeholder 1">
            <a:extLst>
              <a:ext uri="{FF2B5EF4-FFF2-40B4-BE49-F238E27FC236}">
                <a16:creationId xmlns:a16="http://schemas.microsoft.com/office/drawing/2014/main" id="{64447097-EE68-9DF7-AA8C-3AF8B2C0680B}"/>
              </a:ext>
            </a:extLst>
          </p:cNvPr>
          <p:cNvSpPr>
            <a:spLocks noGrp="1"/>
          </p:cNvSpPr>
          <p:nvPr>
            <p:ph type="sldNum" sz="quarter" idx="12"/>
          </p:nvPr>
        </p:nvSpPr>
        <p:spPr/>
        <p:txBody>
          <a:bodyPr/>
          <a:lstStyle/>
          <a:p>
            <a:fld id="{B4089139-EA9F-BC47-801E-A62921BE8E04}" type="slidenum">
              <a:rPr lang="en-US" smtClean="0"/>
              <a:t>3</a:t>
            </a:fld>
            <a:endParaRPr lang="en-US"/>
          </a:p>
        </p:txBody>
      </p:sp>
    </p:spTree>
    <p:extLst>
      <p:ext uri="{BB962C8B-B14F-4D97-AF65-F5344CB8AC3E}">
        <p14:creationId xmlns:p14="http://schemas.microsoft.com/office/powerpoint/2010/main" val="411869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D19413-84A4-DAC1-AB39-E8977873B6F9}"/>
              </a:ext>
            </a:extLst>
          </p:cNvPr>
          <p:cNvPicPr>
            <a:picLocks noChangeAspect="1"/>
          </p:cNvPicPr>
          <p:nvPr/>
        </p:nvPicPr>
        <p:blipFill>
          <a:blip r:embed="rId2"/>
          <a:stretch>
            <a:fillRect/>
          </a:stretch>
        </p:blipFill>
        <p:spPr>
          <a:xfrm>
            <a:off x="139439" y="861847"/>
            <a:ext cx="11730005" cy="4845269"/>
          </a:xfrm>
          <a:prstGeom prst="rect">
            <a:avLst/>
          </a:prstGeom>
        </p:spPr>
      </p:pic>
      <p:sp>
        <p:nvSpPr>
          <p:cNvPr id="3" name="Rectangle 2">
            <a:extLst>
              <a:ext uri="{FF2B5EF4-FFF2-40B4-BE49-F238E27FC236}">
                <a16:creationId xmlns:a16="http://schemas.microsoft.com/office/drawing/2014/main" id="{420A1746-077D-04A8-7887-70029AE06006}"/>
              </a:ext>
            </a:extLst>
          </p:cNvPr>
          <p:cNvSpPr txBox="1">
            <a:spLocks noChangeArrowheads="1"/>
          </p:cNvSpPr>
          <p:nvPr/>
        </p:nvSpPr>
        <p:spPr>
          <a:xfrm>
            <a:off x="4417254" y="176582"/>
            <a:ext cx="2446002"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GTEx</a:t>
            </a:r>
            <a:r>
              <a:rPr lang="sv-SE" altLang="en-US" sz="2400" b="1" dirty="0">
                <a:solidFill>
                  <a:srgbClr val="2E46F6"/>
                </a:solidFill>
                <a:latin typeface="Helvetica" pitchFamily="2" charset="0"/>
              </a:rPr>
              <a:t> portal</a:t>
            </a:r>
            <a:endParaRPr lang="el-GR" altLang="en-US" sz="2400" b="1" dirty="0">
              <a:solidFill>
                <a:srgbClr val="2E46F6"/>
              </a:solidFill>
              <a:latin typeface="Helvetica" pitchFamily="2" charset="0"/>
            </a:endParaRPr>
          </a:p>
        </p:txBody>
      </p:sp>
      <p:sp>
        <p:nvSpPr>
          <p:cNvPr id="5" name="TextBox 4">
            <a:extLst>
              <a:ext uri="{FF2B5EF4-FFF2-40B4-BE49-F238E27FC236}">
                <a16:creationId xmlns:a16="http://schemas.microsoft.com/office/drawing/2014/main" id="{E3F7D59E-5619-8248-55E0-AF8919E09B4D}"/>
              </a:ext>
            </a:extLst>
          </p:cNvPr>
          <p:cNvSpPr txBox="1"/>
          <p:nvPr/>
        </p:nvSpPr>
        <p:spPr>
          <a:xfrm>
            <a:off x="3993932" y="5996153"/>
            <a:ext cx="6096000" cy="369332"/>
          </a:xfrm>
          <a:prstGeom prst="rect">
            <a:avLst/>
          </a:prstGeom>
          <a:noFill/>
        </p:spPr>
        <p:txBody>
          <a:bodyPr wrap="square">
            <a:spAutoFit/>
          </a:bodyPr>
          <a:lstStyle/>
          <a:p>
            <a:r>
              <a:rPr lang="en-US" dirty="0">
                <a:latin typeface="Helvetica" pitchFamily="2" charset="0"/>
                <a:hlinkClick r:id="rId3"/>
              </a:rPr>
              <a:t>https://</a:t>
            </a:r>
            <a:r>
              <a:rPr lang="en-US" dirty="0" err="1">
                <a:latin typeface="Helvetica" pitchFamily="2" charset="0"/>
                <a:hlinkClick r:id="rId3"/>
              </a:rPr>
              <a:t>www.gtexportal.org</a:t>
            </a:r>
            <a:r>
              <a:rPr lang="en-US" dirty="0">
                <a:latin typeface="Helvetica" pitchFamily="2" charset="0"/>
                <a:hlinkClick r:id="rId3"/>
              </a:rPr>
              <a:t>/home/</a:t>
            </a:r>
            <a:endParaRPr lang="en-US" dirty="0">
              <a:latin typeface="Helvetica" pitchFamily="2" charset="0"/>
            </a:endParaRPr>
          </a:p>
        </p:txBody>
      </p:sp>
      <p:sp>
        <p:nvSpPr>
          <p:cNvPr id="6" name="Slide Number Placeholder 5">
            <a:extLst>
              <a:ext uri="{FF2B5EF4-FFF2-40B4-BE49-F238E27FC236}">
                <a16:creationId xmlns:a16="http://schemas.microsoft.com/office/drawing/2014/main" id="{2D8D1AA9-48F0-243E-3075-41FD41A05A15}"/>
              </a:ext>
            </a:extLst>
          </p:cNvPr>
          <p:cNvSpPr>
            <a:spLocks noGrp="1"/>
          </p:cNvSpPr>
          <p:nvPr>
            <p:ph type="sldNum" sz="quarter" idx="12"/>
          </p:nvPr>
        </p:nvSpPr>
        <p:spPr/>
        <p:txBody>
          <a:bodyPr/>
          <a:lstStyle/>
          <a:p>
            <a:fld id="{B4089139-EA9F-BC47-801E-A62921BE8E04}" type="slidenum">
              <a:rPr lang="en-US" smtClean="0"/>
              <a:t>30</a:t>
            </a:fld>
            <a:endParaRPr lang="en-US"/>
          </a:p>
        </p:txBody>
      </p:sp>
    </p:spTree>
    <p:extLst>
      <p:ext uri="{BB962C8B-B14F-4D97-AF65-F5344CB8AC3E}">
        <p14:creationId xmlns:p14="http://schemas.microsoft.com/office/powerpoint/2010/main" val="2387943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0DCF26-3DE4-86BD-E58A-17738C2F59D0}"/>
              </a:ext>
            </a:extLst>
          </p:cNvPr>
          <p:cNvPicPr>
            <a:picLocks noChangeAspect="1"/>
          </p:cNvPicPr>
          <p:nvPr/>
        </p:nvPicPr>
        <p:blipFill>
          <a:blip r:embed="rId2"/>
          <a:stretch>
            <a:fillRect/>
          </a:stretch>
        </p:blipFill>
        <p:spPr>
          <a:xfrm>
            <a:off x="1003834" y="714862"/>
            <a:ext cx="8602622" cy="3229947"/>
          </a:xfrm>
          <a:prstGeom prst="rect">
            <a:avLst/>
          </a:prstGeom>
        </p:spPr>
      </p:pic>
      <p:pic>
        <p:nvPicPr>
          <p:cNvPr id="3" name="Picture 2">
            <a:extLst>
              <a:ext uri="{FF2B5EF4-FFF2-40B4-BE49-F238E27FC236}">
                <a16:creationId xmlns:a16="http://schemas.microsoft.com/office/drawing/2014/main" id="{4C800FE2-AFC1-A3DF-7352-47B88D3167E1}"/>
              </a:ext>
            </a:extLst>
          </p:cNvPr>
          <p:cNvPicPr>
            <a:picLocks noChangeAspect="1"/>
          </p:cNvPicPr>
          <p:nvPr/>
        </p:nvPicPr>
        <p:blipFill>
          <a:blip r:embed="rId3"/>
          <a:stretch>
            <a:fillRect/>
          </a:stretch>
        </p:blipFill>
        <p:spPr>
          <a:xfrm>
            <a:off x="3066077" y="3944809"/>
            <a:ext cx="5360112" cy="2444294"/>
          </a:xfrm>
          <a:prstGeom prst="rect">
            <a:avLst/>
          </a:prstGeom>
        </p:spPr>
      </p:pic>
      <p:sp>
        <p:nvSpPr>
          <p:cNvPr id="4" name="Rectangle 2">
            <a:extLst>
              <a:ext uri="{FF2B5EF4-FFF2-40B4-BE49-F238E27FC236}">
                <a16:creationId xmlns:a16="http://schemas.microsoft.com/office/drawing/2014/main" id="{A4FEA952-57B0-B50F-65C2-F06E655BB52C}"/>
              </a:ext>
            </a:extLst>
          </p:cNvPr>
          <p:cNvSpPr txBox="1">
            <a:spLocks noChangeArrowheads="1"/>
          </p:cNvSpPr>
          <p:nvPr/>
        </p:nvSpPr>
        <p:spPr>
          <a:xfrm>
            <a:off x="4459294" y="166072"/>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Paxdb</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endParaRPr lang="el-GR" altLang="en-US" sz="2400" b="1" dirty="0">
              <a:solidFill>
                <a:srgbClr val="2E46F6"/>
              </a:solidFill>
              <a:latin typeface="Helvetica" pitchFamily="2" charset="0"/>
            </a:endParaRPr>
          </a:p>
        </p:txBody>
      </p:sp>
      <p:sp>
        <p:nvSpPr>
          <p:cNvPr id="6" name="TextBox 5">
            <a:extLst>
              <a:ext uri="{FF2B5EF4-FFF2-40B4-BE49-F238E27FC236}">
                <a16:creationId xmlns:a16="http://schemas.microsoft.com/office/drawing/2014/main" id="{2059B7A3-5FE5-3109-C0F6-8E8C0A50D652}"/>
              </a:ext>
            </a:extLst>
          </p:cNvPr>
          <p:cNvSpPr txBox="1"/>
          <p:nvPr/>
        </p:nvSpPr>
        <p:spPr>
          <a:xfrm>
            <a:off x="4710864" y="6389103"/>
            <a:ext cx="2070538" cy="369332"/>
          </a:xfrm>
          <a:prstGeom prst="rect">
            <a:avLst/>
          </a:prstGeom>
          <a:noFill/>
        </p:spPr>
        <p:txBody>
          <a:bodyPr wrap="square">
            <a:spAutoFit/>
          </a:bodyPr>
          <a:lstStyle/>
          <a:p>
            <a:r>
              <a:rPr lang="en-US" dirty="0">
                <a:latin typeface="Helvetica" pitchFamily="2" charset="0"/>
                <a:hlinkClick r:id="rId4"/>
              </a:rPr>
              <a:t>https://pax-</a:t>
            </a:r>
            <a:r>
              <a:rPr lang="en-US" dirty="0" err="1">
                <a:latin typeface="Helvetica" pitchFamily="2" charset="0"/>
                <a:hlinkClick r:id="rId4"/>
              </a:rPr>
              <a:t>db.org</a:t>
            </a:r>
            <a:endParaRPr lang="en-US" dirty="0">
              <a:latin typeface="Helvetica" pitchFamily="2" charset="0"/>
            </a:endParaRPr>
          </a:p>
        </p:txBody>
      </p:sp>
      <p:sp>
        <p:nvSpPr>
          <p:cNvPr id="7" name="Slide Number Placeholder 6">
            <a:extLst>
              <a:ext uri="{FF2B5EF4-FFF2-40B4-BE49-F238E27FC236}">
                <a16:creationId xmlns:a16="http://schemas.microsoft.com/office/drawing/2014/main" id="{DA7DEE57-201F-DC59-BCB3-7170D1DF4B59}"/>
              </a:ext>
            </a:extLst>
          </p:cNvPr>
          <p:cNvSpPr>
            <a:spLocks noGrp="1"/>
          </p:cNvSpPr>
          <p:nvPr>
            <p:ph type="sldNum" sz="quarter" idx="12"/>
          </p:nvPr>
        </p:nvSpPr>
        <p:spPr/>
        <p:txBody>
          <a:bodyPr/>
          <a:lstStyle/>
          <a:p>
            <a:fld id="{B4089139-EA9F-BC47-801E-A62921BE8E04}" type="slidenum">
              <a:rPr lang="en-US" smtClean="0"/>
              <a:t>31</a:t>
            </a:fld>
            <a:endParaRPr lang="en-US"/>
          </a:p>
        </p:txBody>
      </p:sp>
    </p:spTree>
    <p:extLst>
      <p:ext uri="{BB962C8B-B14F-4D97-AF65-F5344CB8AC3E}">
        <p14:creationId xmlns:p14="http://schemas.microsoft.com/office/powerpoint/2010/main" val="1871369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3ED402-0EAE-3ACD-F05B-7A3774F1902F}"/>
              </a:ext>
            </a:extLst>
          </p:cNvPr>
          <p:cNvPicPr>
            <a:picLocks noChangeAspect="1"/>
          </p:cNvPicPr>
          <p:nvPr/>
        </p:nvPicPr>
        <p:blipFill>
          <a:blip r:embed="rId2"/>
          <a:stretch>
            <a:fillRect/>
          </a:stretch>
        </p:blipFill>
        <p:spPr>
          <a:xfrm>
            <a:off x="846472" y="835673"/>
            <a:ext cx="10305006" cy="4575777"/>
          </a:xfrm>
          <a:prstGeom prst="rect">
            <a:avLst/>
          </a:prstGeom>
        </p:spPr>
      </p:pic>
      <p:sp>
        <p:nvSpPr>
          <p:cNvPr id="3" name="Rectangle 2">
            <a:extLst>
              <a:ext uri="{FF2B5EF4-FFF2-40B4-BE49-F238E27FC236}">
                <a16:creationId xmlns:a16="http://schemas.microsoft.com/office/drawing/2014/main" id="{18DB547A-36E1-0F0D-57EC-DC5917B55AEF}"/>
              </a:ext>
            </a:extLst>
          </p:cNvPr>
          <p:cNvSpPr txBox="1">
            <a:spLocks noChangeArrowheads="1"/>
          </p:cNvSpPr>
          <p:nvPr/>
        </p:nvSpPr>
        <p:spPr>
          <a:xfrm>
            <a:off x="4133474" y="187092"/>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Uniprot</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r>
              <a:rPr lang="sv-SE" altLang="en-US" sz="2400" b="1" dirty="0">
                <a:solidFill>
                  <a:srgbClr val="2E46F6"/>
                </a:solidFill>
                <a:latin typeface="Helvetica" pitchFamily="2" charset="0"/>
              </a:rPr>
              <a:t>: variant page</a:t>
            </a:r>
            <a:endParaRPr lang="el-GR" altLang="en-US" sz="2400" b="1" dirty="0">
              <a:solidFill>
                <a:srgbClr val="2E46F6"/>
              </a:solidFill>
              <a:latin typeface="Helvetica" pitchFamily="2" charset="0"/>
            </a:endParaRPr>
          </a:p>
        </p:txBody>
      </p:sp>
      <p:sp>
        <p:nvSpPr>
          <p:cNvPr id="4" name="TextBox 3">
            <a:extLst>
              <a:ext uri="{FF2B5EF4-FFF2-40B4-BE49-F238E27FC236}">
                <a16:creationId xmlns:a16="http://schemas.microsoft.com/office/drawing/2014/main" id="{0B5481D5-CE4E-9A25-6D67-76072A5C250E}"/>
              </a:ext>
            </a:extLst>
          </p:cNvPr>
          <p:cNvSpPr txBox="1"/>
          <p:nvPr/>
        </p:nvSpPr>
        <p:spPr>
          <a:xfrm>
            <a:off x="173195" y="5072896"/>
            <a:ext cx="1497526" cy="338554"/>
          </a:xfrm>
          <a:prstGeom prst="rect">
            <a:avLst/>
          </a:prstGeom>
          <a:noFill/>
        </p:spPr>
        <p:txBody>
          <a:bodyPr wrap="none" rtlCol="0">
            <a:spAutoFit/>
          </a:bodyPr>
          <a:lstStyle/>
          <a:p>
            <a:r>
              <a:rPr lang="en-US" sz="1600" b="1" dirty="0">
                <a:latin typeface="Helvetica" pitchFamily="2" charset="0"/>
              </a:rPr>
              <a:t>Class activity</a:t>
            </a:r>
          </a:p>
        </p:txBody>
      </p:sp>
      <p:sp>
        <p:nvSpPr>
          <p:cNvPr id="5" name="TextBox 4">
            <a:extLst>
              <a:ext uri="{FF2B5EF4-FFF2-40B4-BE49-F238E27FC236}">
                <a16:creationId xmlns:a16="http://schemas.microsoft.com/office/drawing/2014/main" id="{A5348949-DC40-7F91-D33E-C71FE51306E7}"/>
              </a:ext>
            </a:extLst>
          </p:cNvPr>
          <p:cNvSpPr txBox="1"/>
          <p:nvPr/>
        </p:nvSpPr>
        <p:spPr>
          <a:xfrm>
            <a:off x="88692" y="5534561"/>
            <a:ext cx="1794081" cy="1323439"/>
          </a:xfrm>
          <a:prstGeom prst="rect">
            <a:avLst/>
          </a:prstGeom>
          <a:noFill/>
        </p:spPr>
        <p:txBody>
          <a:bodyPr wrap="none" rtlCol="0">
            <a:spAutoFit/>
          </a:bodyPr>
          <a:lstStyle/>
          <a:p>
            <a:r>
              <a:rPr lang="en-US" sz="1600" dirty="0">
                <a:latin typeface="Helvetica" pitchFamily="2" charset="0"/>
              </a:rPr>
              <a:t>Group 1: 1-70</a:t>
            </a:r>
          </a:p>
          <a:p>
            <a:r>
              <a:rPr lang="en-US" sz="1600" dirty="0">
                <a:latin typeface="Helvetica" pitchFamily="2" charset="0"/>
              </a:rPr>
              <a:t>Group 2: 71-140</a:t>
            </a:r>
          </a:p>
          <a:p>
            <a:r>
              <a:rPr lang="en-US" sz="1600" dirty="0">
                <a:latin typeface="Helvetica" pitchFamily="2" charset="0"/>
              </a:rPr>
              <a:t>Group 3: 141-210</a:t>
            </a:r>
          </a:p>
          <a:p>
            <a:r>
              <a:rPr lang="en-US" sz="1600" dirty="0">
                <a:latin typeface="Helvetica" pitchFamily="2" charset="0"/>
              </a:rPr>
              <a:t>Group 4: 210-280</a:t>
            </a:r>
          </a:p>
          <a:p>
            <a:r>
              <a:rPr lang="en-US" sz="1600" dirty="0">
                <a:latin typeface="Helvetica" pitchFamily="2" charset="0"/>
              </a:rPr>
              <a:t>Group 5: &gt; 280</a:t>
            </a:r>
          </a:p>
        </p:txBody>
      </p:sp>
      <p:sp>
        <p:nvSpPr>
          <p:cNvPr id="6" name="TextBox 5">
            <a:extLst>
              <a:ext uri="{FF2B5EF4-FFF2-40B4-BE49-F238E27FC236}">
                <a16:creationId xmlns:a16="http://schemas.microsoft.com/office/drawing/2014/main" id="{D66FE10A-FE29-F4B1-B00B-594124E44FCD}"/>
              </a:ext>
            </a:extLst>
          </p:cNvPr>
          <p:cNvSpPr txBox="1"/>
          <p:nvPr/>
        </p:nvSpPr>
        <p:spPr>
          <a:xfrm>
            <a:off x="2953408" y="5919281"/>
            <a:ext cx="6891630" cy="369332"/>
          </a:xfrm>
          <a:prstGeom prst="rect">
            <a:avLst/>
          </a:prstGeom>
          <a:noFill/>
        </p:spPr>
        <p:txBody>
          <a:bodyPr wrap="none" rtlCol="0">
            <a:spAutoFit/>
          </a:bodyPr>
          <a:lstStyle/>
          <a:p>
            <a:r>
              <a:rPr lang="en-US" dirty="0">
                <a:latin typeface="Helvetica" pitchFamily="2" charset="0"/>
              </a:rPr>
              <a:t>Look at pathological/clinical variants that fall in these position bins</a:t>
            </a:r>
          </a:p>
        </p:txBody>
      </p:sp>
      <p:sp>
        <p:nvSpPr>
          <p:cNvPr id="7" name="Slide Number Placeholder 6">
            <a:extLst>
              <a:ext uri="{FF2B5EF4-FFF2-40B4-BE49-F238E27FC236}">
                <a16:creationId xmlns:a16="http://schemas.microsoft.com/office/drawing/2014/main" id="{5DB923BA-5D96-F05D-B441-B3B6E3D2A99C}"/>
              </a:ext>
            </a:extLst>
          </p:cNvPr>
          <p:cNvSpPr>
            <a:spLocks noGrp="1"/>
          </p:cNvSpPr>
          <p:nvPr>
            <p:ph type="sldNum" sz="quarter" idx="12"/>
          </p:nvPr>
        </p:nvSpPr>
        <p:spPr/>
        <p:txBody>
          <a:bodyPr/>
          <a:lstStyle/>
          <a:p>
            <a:fld id="{B4089139-EA9F-BC47-801E-A62921BE8E04}" type="slidenum">
              <a:rPr lang="en-US" smtClean="0"/>
              <a:t>32</a:t>
            </a:fld>
            <a:endParaRPr lang="en-US"/>
          </a:p>
        </p:txBody>
      </p:sp>
    </p:spTree>
    <p:extLst>
      <p:ext uri="{BB962C8B-B14F-4D97-AF65-F5344CB8AC3E}">
        <p14:creationId xmlns:p14="http://schemas.microsoft.com/office/powerpoint/2010/main" val="2426777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0744EE-B999-CB5F-5B21-1AD2CC9D5295}"/>
              </a:ext>
            </a:extLst>
          </p:cNvPr>
          <p:cNvPicPr>
            <a:picLocks noChangeAspect="1"/>
          </p:cNvPicPr>
          <p:nvPr/>
        </p:nvPicPr>
        <p:blipFill>
          <a:blip r:embed="rId2"/>
          <a:stretch>
            <a:fillRect/>
          </a:stretch>
        </p:blipFill>
        <p:spPr>
          <a:xfrm>
            <a:off x="131531" y="642937"/>
            <a:ext cx="11928937" cy="5572126"/>
          </a:xfrm>
          <a:prstGeom prst="rect">
            <a:avLst/>
          </a:prstGeom>
        </p:spPr>
      </p:pic>
      <p:sp>
        <p:nvSpPr>
          <p:cNvPr id="3" name="Rectangle 2">
            <a:extLst>
              <a:ext uri="{FF2B5EF4-FFF2-40B4-BE49-F238E27FC236}">
                <a16:creationId xmlns:a16="http://schemas.microsoft.com/office/drawing/2014/main" id="{7E9F67ED-4159-8AA0-8AB4-2F58447874A2}"/>
              </a:ext>
            </a:extLst>
          </p:cNvPr>
          <p:cNvSpPr txBox="1">
            <a:spLocks noChangeArrowheads="1"/>
          </p:cNvSpPr>
          <p:nvPr/>
        </p:nvSpPr>
        <p:spPr>
          <a:xfrm>
            <a:off x="3954798" y="167878"/>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PDBsum</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r>
              <a:rPr lang="sv-SE" altLang="en-US" sz="2400" b="1" dirty="0">
                <a:solidFill>
                  <a:srgbClr val="2E46F6"/>
                </a:solidFill>
                <a:latin typeface="Helvetica" pitchFamily="2" charset="0"/>
              </a:rPr>
              <a:t> (EMBL-EBI)</a:t>
            </a:r>
            <a:endParaRPr lang="el-GR" altLang="en-US" sz="2400" b="1" dirty="0">
              <a:solidFill>
                <a:srgbClr val="2E46F6"/>
              </a:solidFill>
              <a:latin typeface="Helvetica" pitchFamily="2" charset="0"/>
            </a:endParaRPr>
          </a:p>
        </p:txBody>
      </p:sp>
      <p:sp>
        <p:nvSpPr>
          <p:cNvPr id="4" name="Slide Number Placeholder 3">
            <a:extLst>
              <a:ext uri="{FF2B5EF4-FFF2-40B4-BE49-F238E27FC236}">
                <a16:creationId xmlns:a16="http://schemas.microsoft.com/office/drawing/2014/main" id="{C191FA03-818E-4029-3B3C-84BE1B31DFE6}"/>
              </a:ext>
            </a:extLst>
          </p:cNvPr>
          <p:cNvSpPr>
            <a:spLocks noGrp="1"/>
          </p:cNvSpPr>
          <p:nvPr>
            <p:ph type="sldNum" sz="quarter" idx="12"/>
          </p:nvPr>
        </p:nvSpPr>
        <p:spPr/>
        <p:txBody>
          <a:bodyPr/>
          <a:lstStyle/>
          <a:p>
            <a:fld id="{B4089139-EA9F-BC47-801E-A62921BE8E04}" type="slidenum">
              <a:rPr lang="en-US" smtClean="0"/>
              <a:t>33</a:t>
            </a:fld>
            <a:endParaRPr lang="en-US"/>
          </a:p>
        </p:txBody>
      </p:sp>
    </p:spTree>
    <p:extLst>
      <p:ext uri="{BB962C8B-B14F-4D97-AF65-F5344CB8AC3E}">
        <p14:creationId xmlns:p14="http://schemas.microsoft.com/office/powerpoint/2010/main" val="4147390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FE6AA9-7273-7BFE-BFFF-0CFDAA8906C6}"/>
              </a:ext>
            </a:extLst>
          </p:cNvPr>
          <p:cNvGrpSpPr/>
          <p:nvPr/>
        </p:nvGrpSpPr>
        <p:grpSpPr>
          <a:xfrm>
            <a:off x="2636632" y="137941"/>
            <a:ext cx="6297162" cy="6582118"/>
            <a:chOff x="2636632" y="137941"/>
            <a:chExt cx="6297162" cy="6582118"/>
          </a:xfrm>
        </p:grpSpPr>
        <p:pic>
          <p:nvPicPr>
            <p:cNvPr id="1026" name="Picture 2" descr="Image">
              <a:extLst>
                <a:ext uri="{FF2B5EF4-FFF2-40B4-BE49-F238E27FC236}">
                  <a16:creationId xmlns:a16="http://schemas.microsoft.com/office/drawing/2014/main" id="{5A4381D9-1E4F-27E4-622E-937B1089D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632" y="137941"/>
              <a:ext cx="6210602" cy="62221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3F49BDE-51B6-4A7E-929C-94E67D4C0A8A}"/>
                </a:ext>
              </a:extLst>
            </p:cNvPr>
            <p:cNvPicPr>
              <a:picLocks noChangeAspect="1"/>
            </p:cNvPicPr>
            <p:nvPr/>
          </p:nvPicPr>
          <p:blipFill>
            <a:blip r:embed="rId3"/>
            <a:stretch>
              <a:fillRect/>
            </a:stretch>
          </p:blipFill>
          <p:spPr>
            <a:xfrm>
              <a:off x="5321520" y="5779157"/>
              <a:ext cx="3612274" cy="940902"/>
            </a:xfrm>
            <a:prstGeom prst="rect">
              <a:avLst/>
            </a:prstGeom>
          </p:spPr>
        </p:pic>
      </p:grpSp>
      <p:sp>
        <p:nvSpPr>
          <p:cNvPr id="4" name="Slide Number Placeholder 3">
            <a:extLst>
              <a:ext uri="{FF2B5EF4-FFF2-40B4-BE49-F238E27FC236}">
                <a16:creationId xmlns:a16="http://schemas.microsoft.com/office/drawing/2014/main" id="{EB9268AA-EE8E-495F-3C83-C2910F1A1880}"/>
              </a:ext>
            </a:extLst>
          </p:cNvPr>
          <p:cNvSpPr>
            <a:spLocks noGrp="1"/>
          </p:cNvSpPr>
          <p:nvPr>
            <p:ph type="sldNum" sz="quarter" idx="12"/>
          </p:nvPr>
        </p:nvSpPr>
        <p:spPr/>
        <p:txBody>
          <a:bodyPr/>
          <a:lstStyle/>
          <a:p>
            <a:fld id="{B4089139-EA9F-BC47-801E-A62921BE8E04}" type="slidenum">
              <a:rPr lang="en-US" smtClean="0"/>
              <a:t>34</a:t>
            </a:fld>
            <a:endParaRPr lang="en-US"/>
          </a:p>
        </p:txBody>
      </p:sp>
    </p:spTree>
    <p:extLst>
      <p:ext uri="{BB962C8B-B14F-4D97-AF65-F5344CB8AC3E}">
        <p14:creationId xmlns:p14="http://schemas.microsoft.com/office/powerpoint/2010/main" val="4211647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EE94E29-145F-372A-8FE4-E7909A30080C}"/>
              </a:ext>
            </a:extLst>
          </p:cNvPr>
          <p:cNvSpPr txBox="1">
            <a:spLocks noChangeArrowheads="1"/>
          </p:cNvSpPr>
          <p:nvPr/>
        </p:nvSpPr>
        <p:spPr>
          <a:xfrm>
            <a:off x="3148607" y="2181320"/>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dirty="0" err="1">
                <a:latin typeface="Helvetica" pitchFamily="2" charset="0"/>
              </a:rPr>
              <a:t>Did</a:t>
            </a:r>
            <a:r>
              <a:rPr lang="sv-SE" altLang="en-US" sz="2400" dirty="0">
                <a:latin typeface="Helvetica" pitchFamily="2" charset="0"/>
              </a:rPr>
              <a:t> </a:t>
            </a:r>
            <a:r>
              <a:rPr lang="sv-SE" altLang="en-US" sz="2400" dirty="0" err="1">
                <a:latin typeface="Helvetica" pitchFamily="2" charset="0"/>
              </a:rPr>
              <a:t>you</a:t>
            </a:r>
            <a:r>
              <a:rPr lang="sv-SE" altLang="en-US" sz="2400" dirty="0">
                <a:latin typeface="Helvetica" pitchFamily="2" charset="0"/>
              </a:rPr>
              <a:t> </a:t>
            </a:r>
            <a:r>
              <a:rPr lang="sv-SE" altLang="en-US" sz="2400" dirty="0" err="1">
                <a:latin typeface="Helvetica" pitchFamily="2" charset="0"/>
              </a:rPr>
              <a:t>notice</a:t>
            </a:r>
            <a:r>
              <a:rPr lang="sv-SE" altLang="en-US" sz="2400" dirty="0">
                <a:latin typeface="Helvetica" pitchFamily="2" charset="0"/>
              </a:rPr>
              <a:t> </a:t>
            </a:r>
            <a:r>
              <a:rPr lang="sv-SE" altLang="en-US" sz="2400" dirty="0" err="1">
                <a:latin typeface="Helvetica" pitchFamily="2" charset="0"/>
              </a:rPr>
              <a:t>any</a:t>
            </a:r>
            <a:r>
              <a:rPr lang="sv-SE" altLang="en-US" sz="2400" dirty="0">
                <a:latin typeface="Helvetica" pitchFamily="2" charset="0"/>
              </a:rPr>
              <a:t> </a:t>
            </a:r>
            <a:r>
              <a:rPr lang="sv-SE" altLang="en-US" sz="2400" dirty="0" err="1">
                <a:latin typeface="Helvetica" pitchFamily="2" charset="0"/>
              </a:rPr>
              <a:t>difference</a:t>
            </a:r>
            <a:r>
              <a:rPr lang="sv-SE" altLang="en-US" sz="2400" dirty="0">
                <a:latin typeface="Helvetica" pitchFamily="2" charset="0"/>
              </a:rPr>
              <a:t> </a:t>
            </a:r>
            <a:r>
              <a:rPr lang="sv-SE" altLang="en-US" sz="2400" dirty="0" err="1">
                <a:latin typeface="Helvetica" pitchFamily="2" charset="0"/>
              </a:rPr>
              <a:t>between</a:t>
            </a:r>
            <a:r>
              <a:rPr lang="sv-SE" altLang="en-US" sz="2400" dirty="0">
                <a:latin typeface="Helvetica" pitchFamily="2" charset="0"/>
              </a:rPr>
              <a:t> the protein </a:t>
            </a:r>
            <a:r>
              <a:rPr lang="sv-SE" altLang="en-US" sz="2400" dirty="0" err="1">
                <a:latin typeface="Helvetica" pitchFamily="2" charset="0"/>
              </a:rPr>
              <a:t>length</a:t>
            </a:r>
            <a:r>
              <a:rPr lang="sv-SE" altLang="en-US" sz="2400" dirty="0">
                <a:latin typeface="Helvetica" pitchFamily="2" charset="0"/>
              </a:rPr>
              <a:t> (in </a:t>
            </a:r>
            <a:r>
              <a:rPr lang="sv-SE" altLang="en-US" sz="2400" dirty="0" err="1">
                <a:latin typeface="Helvetica" pitchFamily="2" charset="0"/>
              </a:rPr>
              <a:t>structure</a:t>
            </a:r>
            <a:r>
              <a:rPr lang="sv-SE" altLang="en-US" sz="2400" dirty="0">
                <a:latin typeface="Helvetica" pitchFamily="2" charset="0"/>
              </a:rPr>
              <a:t>) and the gene </a:t>
            </a:r>
            <a:r>
              <a:rPr lang="sv-SE" altLang="en-US" sz="2400" dirty="0" err="1">
                <a:latin typeface="Helvetica" pitchFamily="2" charset="0"/>
              </a:rPr>
              <a:t>length</a:t>
            </a:r>
            <a:r>
              <a:rPr lang="sv-SE" altLang="en-US" sz="2400" dirty="0">
                <a:latin typeface="Helvetica" pitchFamily="2" charset="0"/>
              </a:rPr>
              <a:t>? </a:t>
            </a:r>
            <a:endParaRPr lang="el-GR" altLang="en-US" sz="2400" dirty="0">
              <a:latin typeface="Helvetica" pitchFamily="2" charset="0"/>
            </a:endParaRPr>
          </a:p>
        </p:txBody>
      </p:sp>
      <p:sp>
        <p:nvSpPr>
          <p:cNvPr id="4" name="Slide Number Placeholder 3">
            <a:extLst>
              <a:ext uri="{FF2B5EF4-FFF2-40B4-BE49-F238E27FC236}">
                <a16:creationId xmlns:a16="http://schemas.microsoft.com/office/drawing/2014/main" id="{ADB54B5B-D7F6-A85C-97D2-7989ABE82526}"/>
              </a:ext>
            </a:extLst>
          </p:cNvPr>
          <p:cNvSpPr>
            <a:spLocks noGrp="1"/>
          </p:cNvSpPr>
          <p:nvPr>
            <p:ph type="sldNum" sz="quarter" idx="12"/>
          </p:nvPr>
        </p:nvSpPr>
        <p:spPr/>
        <p:txBody>
          <a:bodyPr/>
          <a:lstStyle/>
          <a:p>
            <a:fld id="{B4089139-EA9F-BC47-801E-A62921BE8E04}" type="slidenum">
              <a:rPr lang="en-US" smtClean="0"/>
              <a:t>35</a:t>
            </a:fld>
            <a:endParaRPr lang="en-US"/>
          </a:p>
        </p:txBody>
      </p:sp>
    </p:spTree>
    <p:extLst>
      <p:ext uri="{BB962C8B-B14F-4D97-AF65-F5344CB8AC3E}">
        <p14:creationId xmlns:p14="http://schemas.microsoft.com/office/powerpoint/2010/main" val="1180832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66FB7E-A181-7FD9-905A-C92A6C2BA211}"/>
              </a:ext>
            </a:extLst>
          </p:cNvPr>
          <p:cNvPicPr>
            <a:picLocks noChangeAspect="1"/>
          </p:cNvPicPr>
          <p:nvPr/>
        </p:nvPicPr>
        <p:blipFill>
          <a:blip r:embed="rId2"/>
          <a:stretch>
            <a:fillRect/>
          </a:stretch>
        </p:blipFill>
        <p:spPr>
          <a:xfrm>
            <a:off x="139292" y="900113"/>
            <a:ext cx="11913415" cy="4057650"/>
          </a:xfrm>
          <a:prstGeom prst="rect">
            <a:avLst/>
          </a:prstGeom>
        </p:spPr>
      </p:pic>
      <p:sp>
        <p:nvSpPr>
          <p:cNvPr id="4" name="Rectangle 2">
            <a:extLst>
              <a:ext uri="{FF2B5EF4-FFF2-40B4-BE49-F238E27FC236}">
                <a16:creationId xmlns:a16="http://schemas.microsoft.com/office/drawing/2014/main" id="{63100C80-CE6A-F944-D727-308143B09B27}"/>
              </a:ext>
            </a:extLst>
          </p:cNvPr>
          <p:cNvSpPr txBox="1">
            <a:spLocks noChangeArrowheads="1"/>
          </p:cNvSpPr>
          <p:nvPr/>
        </p:nvSpPr>
        <p:spPr>
          <a:xfrm>
            <a:off x="4858688" y="325533"/>
            <a:ext cx="5894785"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Iupred</a:t>
            </a:r>
            <a:r>
              <a:rPr lang="sv-SE" altLang="en-US" sz="2400" b="1" dirty="0">
                <a:solidFill>
                  <a:srgbClr val="2E46F6"/>
                </a:solidFill>
                <a:latin typeface="Helvetica" pitchFamily="2" charset="0"/>
              </a:rPr>
              <a:t> </a:t>
            </a:r>
            <a:r>
              <a:rPr lang="sv-SE" altLang="en-US" sz="2400" b="1" dirty="0" err="1">
                <a:solidFill>
                  <a:srgbClr val="2E46F6"/>
                </a:solidFill>
                <a:latin typeface="Helvetica" pitchFamily="2" charset="0"/>
              </a:rPr>
              <a:t>database</a:t>
            </a:r>
            <a:endParaRPr lang="el-GR" altLang="en-US" sz="2400" b="1" dirty="0">
              <a:solidFill>
                <a:srgbClr val="2E46F6"/>
              </a:solidFill>
              <a:latin typeface="Helvetica" pitchFamily="2" charset="0"/>
            </a:endParaRPr>
          </a:p>
        </p:txBody>
      </p:sp>
      <p:sp>
        <p:nvSpPr>
          <p:cNvPr id="5" name="Slide Number Placeholder 4">
            <a:extLst>
              <a:ext uri="{FF2B5EF4-FFF2-40B4-BE49-F238E27FC236}">
                <a16:creationId xmlns:a16="http://schemas.microsoft.com/office/drawing/2014/main" id="{AA67C42B-61E5-54D5-E6F3-11E81C7C61B2}"/>
              </a:ext>
            </a:extLst>
          </p:cNvPr>
          <p:cNvSpPr>
            <a:spLocks noGrp="1"/>
          </p:cNvSpPr>
          <p:nvPr>
            <p:ph type="sldNum" sz="quarter" idx="12"/>
          </p:nvPr>
        </p:nvSpPr>
        <p:spPr/>
        <p:txBody>
          <a:bodyPr/>
          <a:lstStyle/>
          <a:p>
            <a:fld id="{B4089139-EA9F-BC47-801E-A62921BE8E04}" type="slidenum">
              <a:rPr lang="en-US" smtClean="0"/>
              <a:t>36</a:t>
            </a:fld>
            <a:endParaRPr lang="en-US"/>
          </a:p>
        </p:txBody>
      </p:sp>
    </p:spTree>
    <p:extLst>
      <p:ext uri="{BB962C8B-B14F-4D97-AF65-F5344CB8AC3E}">
        <p14:creationId xmlns:p14="http://schemas.microsoft.com/office/powerpoint/2010/main" val="4162267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EB995-62AE-7BD7-387E-B4EFF973C92B}"/>
              </a:ext>
            </a:extLst>
          </p:cNvPr>
          <p:cNvPicPr>
            <a:picLocks noChangeAspect="1"/>
          </p:cNvPicPr>
          <p:nvPr/>
        </p:nvPicPr>
        <p:blipFill>
          <a:blip r:embed="rId2"/>
          <a:stretch>
            <a:fillRect/>
          </a:stretch>
        </p:blipFill>
        <p:spPr>
          <a:xfrm>
            <a:off x="433552" y="1613306"/>
            <a:ext cx="6109820" cy="3631387"/>
          </a:xfrm>
          <a:prstGeom prst="rect">
            <a:avLst/>
          </a:prstGeom>
        </p:spPr>
      </p:pic>
      <p:pic>
        <p:nvPicPr>
          <p:cNvPr id="4" name="Picture 3">
            <a:extLst>
              <a:ext uri="{FF2B5EF4-FFF2-40B4-BE49-F238E27FC236}">
                <a16:creationId xmlns:a16="http://schemas.microsoft.com/office/drawing/2014/main" id="{5D00D113-65DF-59A8-8345-4BE5AAA2DDCA}"/>
              </a:ext>
            </a:extLst>
          </p:cNvPr>
          <p:cNvPicPr>
            <a:picLocks noChangeAspect="1"/>
          </p:cNvPicPr>
          <p:nvPr/>
        </p:nvPicPr>
        <p:blipFill>
          <a:blip r:embed="rId3"/>
          <a:stretch>
            <a:fillRect/>
          </a:stretch>
        </p:blipFill>
        <p:spPr>
          <a:xfrm>
            <a:off x="7298996" y="1341601"/>
            <a:ext cx="3621252" cy="3751202"/>
          </a:xfrm>
          <a:prstGeom prst="rect">
            <a:avLst/>
          </a:prstGeom>
        </p:spPr>
      </p:pic>
      <p:sp>
        <p:nvSpPr>
          <p:cNvPr id="6" name="Rectangle 2">
            <a:extLst>
              <a:ext uri="{FF2B5EF4-FFF2-40B4-BE49-F238E27FC236}">
                <a16:creationId xmlns:a16="http://schemas.microsoft.com/office/drawing/2014/main" id="{03E8725A-96F2-D734-6225-A7CE18C322AC}"/>
              </a:ext>
            </a:extLst>
          </p:cNvPr>
          <p:cNvSpPr txBox="1">
            <a:spLocks noChangeArrowheads="1"/>
          </p:cNvSpPr>
          <p:nvPr/>
        </p:nvSpPr>
        <p:spPr>
          <a:xfrm>
            <a:off x="4616949" y="399106"/>
            <a:ext cx="2876927"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b="1" dirty="0" err="1">
                <a:solidFill>
                  <a:srgbClr val="2E46F6"/>
                </a:solidFill>
                <a:latin typeface="Helvetica" pitchFamily="2" charset="0"/>
              </a:rPr>
              <a:t>AlphaFold</a:t>
            </a:r>
            <a:r>
              <a:rPr lang="sv-SE" altLang="en-US" sz="2400" b="1" dirty="0">
                <a:solidFill>
                  <a:srgbClr val="2E46F6"/>
                </a:solidFill>
                <a:latin typeface="Helvetica" pitchFamily="2" charset="0"/>
              </a:rPr>
              <a:t> (EMBL) </a:t>
            </a:r>
            <a:endParaRPr lang="el-GR" altLang="en-US" sz="2400" b="1" dirty="0">
              <a:solidFill>
                <a:srgbClr val="2E46F6"/>
              </a:solidFill>
              <a:latin typeface="Helvetica" pitchFamily="2" charset="0"/>
            </a:endParaRPr>
          </a:p>
        </p:txBody>
      </p:sp>
      <p:sp>
        <p:nvSpPr>
          <p:cNvPr id="7" name="TextBox 6">
            <a:extLst>
              <a:ext uri="{FF2B5EF4-FFF2-40B4-BE49-F238E27FC236}">
                <a16:creationId xmlns:a16="http://schemas.microsoft.com/office/drawing/2014/main" id="{C758D78D-EAAF-A454-9764-1674BC9B0194}"/>
              </a:ext>
            </a:extLst>
          </p:cNvPr>
          <p:cNvSpPr txBox="1"/>
          <p:nvPr/>
        </p:nvSpPr>
        <p:spPr>
          <a:xfrm>
            <a:off x="4695616" y="5799168"/>
            <a:ext cx="2800767" cy="369332"/>
          </a:xfrm>
          <a:prstGeom prst="rect">
            <a:avLst/>
          </a:prstGeom>
          <a:noFill/>
        </p:spPr>
        <p:txBody>
          <a:bodyPr wrap="none" rtlCol="0">
            <a:spAutoFit/>
          </a:bodyPr>
          <a:lstStyle/>
          <a:p>
            <a:r>
              <a:rPr lang="en-US" dirty="0">
                <a:latin typeface="Helvetica" pitchFamily="2" charset="0"/>
                <a:hlinkClick r:id="rId4"/>
              </a:rPr>
              <a:t>https://</a:t>
            </a:r>
            <a:r>
              <a:rPr lang="en-US" dirty="0" err="1">
                <a:latin typeface="Helvetica" pitchFamily="2" charset="0"/>
                <a:hlinkClick r:id="rId4"/>
              </a:rPr>
              <a:t>alphafold.ebi.ac.uk</a:t>
            </a:r>
            <a:endParaRPr lang="en-US" dirty="0">
              <a:latin typeface="Helvetica" pitchFamily="2" charset="0"/>
            </a:endParaRPr>
          </a:p>
        </p:txBody>
      </p:sp>
      <p:sp>
        <p:nvSpPr>
          <p:cNvPr id="8" name="Slide Number Placeholder 7">
            <a:extLst>
              <a:ext uri="{FF2B5EF4-FFF2-40B4-BE49-F238E27FC236}">
                <a16:creationId xmlns:a16="http://schemas.microsoft.com/office/drawing/2014/main" id="{30271765-8F5E-E245-478D-761A438C2D90}"/>
              </a:ext>
            </a:extLst>
          </p:cNvPr>
          <p:cNvSpPr>
            <a:spLocks noGrp="1"/>
          </p:cNvSpPr>
          <p:nvPr>
            <p:ph type="sldNum" sz="quarter" idx="12"/>
          </p:nvPr>
        </p:nvSpPr>
        <p:spPr/>
        <p:txBody>
          <a:bodyPr/>
          <a:lstStyle/>
          <a:p>
            <a:fld id="{B4089139-EA9F-BC47-801E-A62921BE8E04}" type="slidenum">
              <a:rPr lang="en-US" smtClean="0"/>
              <a:t>37</a:t>
            </a:fld>
            <a:endParaRPr lang="en-US"/>
          </a:p>
        </p:txBody>
      </p:sp>
    </p:spTree>
    <p:extLst>
      <p:ext uri="{BB962C8B-B14F-4D97-AF65-F5344CB8AC3E}">
        <p14:creationId xmlns:p14="http://schemas.microsoft.com/office/powerpoint/2010/main" val="330524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6E2812-ED6A-0E2D-C326-2F809DA5B390}"/>
              </a:ext>
            </a:extLst>
          </p:cNvPr>
          <p:cNvSpPr>
            <a:spLocks noGrp="1"/>
          </p:cNvSpPr>
          <p:nvPr>
            <p:ph type="sldNum" sz="quarter" idx="12"/>
          </p:nvPr>
        </p:nvSpPr>
        <p:spPr/>
        <p:txBody>
          <a:bodyPr/>
          <a:lstStyle/>
          <a:p>
            <a:fld id="{B4089139-EA9F-BC47-801E-A62921BE8E04}" type="slidenum">
              <a:rPr lang="en-US" smtClean="0"/>
              <a:t>38</a:t>
            </a:fld>
            <a:endParaRPr lang="en-US"/>
          </a:p>
        </p:txBody>
      </p:sp>
      <p:pic>
        <p:nvPicPr>
          <p:cNvPr id="4" name="AlphaFold_ The making of a scientific breakthrough.mp4">
            <a:hlinkClick r:id="" action="ppaction://media"/>
            <a:extLst>
              <a:ext uri="{FF2B5EF4-FFF2-40B4-BE49-F238E27FC236}">
                <a16:creationId xmlns:a16="http://schemas.microsoft.com/office/drawing/2014/main" id="{2A1D4D58-C2B1-7F81-C838-6B700EBC6B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983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EE94E29-145F-372A-8FE4-E7909A30080C}"/>
              </a:ext>
            </a:extLst>
          </p:cNvPr>
          <p:cNvSpPr txBox="1">
            <a:spLocks noChangeArrowheads="1"/>
          </p:cNvSpPr>
          <p:nvPr/>
        </p:nvSpPr>
        <p:spPr>
          <a:xfrm>
            <a:off x="2478193" y="2528161"/>
            <a:ext cx="7235614" cy="47505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altLang="en-US" sz="2400" dirty="0" err="1">
                <a:latin typeface="Helvetica" pitchFamily="2" charset="0"/>
              </a:rPr>
              <a:t>What</a:t>
            </a:r>
            <a:r>
              <a:rPr lang="sv-SE" altLang="en-US" sz="2400" dirty="0">
                <a:latin typeface="Helvetica" pitchFamily="2" charset="0"/>
              </a:rPr>
              <a:t> </a:t>
            </a:r>
            <a:r>
              <a:rPr lang="sv-SE" altLang="en-US" sz="2400" dirty="0" err="1">
                <a:latin typeface="Helvetica" pitchFamily="2" charset="0"/>
              </a:rPr>
              <a:t>clinical</a:t>
            </a:r>
            <a:r>
              <a:rPr lang="sv-SE" altLang="en-US" sz="2400" dirty="0">
                <a:latin typeface="Helvetica" pitchFamily="2" charset="0"/>
              </a:rPr>
              <a:t> variants fall in the </a:t>
            </a:r>
            <a:r>
              <a:rPr lang="sv-SE" altLang="en-US" sz="2400" dirty="0" err="1">
                <a:latin typeface="Helvetica" pitchFamily="2" charset="0"/>
              </a:rPr>
              <a:t>disordered</a:t>
            </a:r>
            <a:r>
              <a:rPr lang="sv-SE" altLang="en-US" sz="2400" dirty="0">
                <a:latin typeface="Helvetica" pitchFamily="2" charset="0"/>
              </a:rPr>
              <a:t> regions?</a:t>
            </a:r>
            <a:endParaRPr lang="el-GR" altLang="en-US" sz="2400" dirty="0">
              <a:latin typeface="Helvetica" pitchFamily="2" charset="0"/>
            </a:endParaRPr>
          </a:p>
        </p:txBody>
      </p:sp>
      <p:sp>
        <p:nvSpPr>
          <p:cNvPr id="3" name="Slide Number Placeholder 2">
            <a:extLst>
              <a:ext uri="{FF2B5EF4-FFF2-40B4-BE49-F238E27FC236}">
                <a16:creationId xmlns:a16="http://schemas.microsoft.com/office/drawing/2014/main" id="{0613EECE-A58D-BEC9-7DB4-961EDE8F8ED5}"/>
              </a:ext>
            </a:extLst>
          </p:cNvPr>
          <p:cNvSpPr>
            <a:spLocks noGrp="1"/>
          </p:cNvSpPr>
          <p:nvPr>
            <p:ph type="sldNum" sz="quarter" idx="12"/>
          </p:nvPr>
        </p:nvSpPr>
        <p:spPr/>
        <p:txBody>
          <a:bodyPr/>
          <a:lstStyle/>
          <a:p>
            <a:fld id="{B4089139-EA9F-BC47-801E-A62921BE8E04}" type="slidenum">
              <a:rPr lang="en-US" smtClean="0"/>
              <a:t>39</a:t>
            </a:fld>
            <a:endParaRPr lang="en-US"/>
          </a:p>
        </p:txBody>
      </p:sp>
    </p:spTree>
    <p:extLst>
      <p:ext uri="{BB962C8B-B14F-4D97-AF65-F5344CB8AC3E}">
        <p14:creationId xmlns:p14="http://schemas.microsoft.com/office/powerpoint/2010/main" val="540584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4CEB344-8DCD-359D-BC38-82E208424927}"/>
              </a:ext>
            </a:extLst>
          </p:cNvPr>
          <p:cNvSpPr>
            <a:spLocks noGrp="1"/>
          </p:cNvSpPr>
          <p:nvPr>
            <p:ph type="title"/>
          </p:nvPr>
        </p:nvSpPr>
        <p:spPr>
          <a:xfrm>
            <a:off x="3131478" y="2626924"/>
            <a:ext cx="6149156" cy="587694"/>
          </a:xfrm>
        </p:spPr>
        <p:txBody>
          <a:bodyPr>
            <a:noAutofit/>
          </a:bodyPr>
          <a:lstStyle/>
          <a:p>
            <a:pPr algn="ctr"/>
            <a:r>
              <a:rPr lang="en-US" sz="2400" b="1" dirty="0">
                <a:solidFill>
                  <a:srgbClr val="2E46F6"/>
                </a:solidFill>
                <a:latin typeface="Helvetica" pitchFamily="2" charset="0"/>
              </a:rPr>
              <a:t>Part 1:</a:t>
            </a:r>
            <a:br>
              <a:rPr lang="en-US" sz="2400" b="1" dirty="0">
                <a:solidFill>
                  <a:srgbClr val="2E46F6"/>
                </a:solidFill>
                <a:latin typeface="Helvetica" pitchFamily="2" charset="0"/>
              </a:rPr>
            </a:br>
            <a:r>
              <a:rPr lang="en-US" sz="2400" b="1" dirty="0">
                <a:solidFill>
                  <a:srgbClr val="2E46F6"/>
                </a:solidFill>
                <a:latin typeface="Helvetica" pitchFamily="2" charset="0"/>
              </a:rPr>
              <a:t>Protein Sequence, Structure, Function</a:t>
            </a:r>
          </a:p>
        </p:txBody>
      </p:sp>
      <p:sp>
        <p:nvSpPr>
          <p:cNvPr id="2" name="Slide Number Placeholder 1">
            <a:extLst>
              <a:ext uri="{FF2B5EF4-FFF2-40B4-BE49-F238E27FC236}">
                <a16:creationId xmlns:a16="http://schemas.microsoft.com/office/drawing/2014/main" id="{E9E83924-B8A2-21FA-FFFF-E5FA17626599}"/>
              </a:ext>
            </a:extLst>
          </p:cNvPr>
          <p:cNvSpPr>
            <a:spLocks noGrp="1"/>
          </p:cNvSpPr>
          <p:nvPr>
            <p:ph type="sldNum" sz="quarter" idx="12"/>
          </p:nvPr>
        </p:nvSpPr>
        <p:spPr/>
        <p:txBody>
          <a:bodyPr/>
          <a:lstStyle/>
          <a:p>
            <a:fld id="{B4089139-EA9F-BC47-801E-A62921BE8E04}" type="slidenum">
              <a:rPr lang="en-US" smtClean="0"/>
              <a:t>4</a:t>
            </a:fld>
            <a:endParaRPr lang="en-US"/>
          </a:p>
        </p:txBody>
      </p:sp>
    </p:spTree>
    <p:extLst>
      <p:ext uri="{BB962C8B-B14F-4D97-AF65-F5344CB8AC3E}">
        <p14:creationId xmlns:p14="http://schemas.microsoft.com/office/powerpoint/2010/main" val="1341044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CAEAA-DFA1-8686-0742-44F2B1450128}"/>
              </a:ext>
            </a:extLst>
          </p:cNvPr>
          <p:cNvPicPr>
            <a:picLocks noChangeAspect="1"/>
          </p:cNvPicPr>
          <p:nvPr/>
        </p:nvPicPr>
        <p:blipFill>
          <a:blip r:embed="rId2"/>
          <a:stretch>
            <a:fillRect/>
          </a:stretch>
        </p:blipFill>
        <p:spPr>
          <a:xfrm>
            <a:off x="595310" y="162615"/>
            <a:ext cx="11353802" cy="6532769"/>
          </a:xfrm>
          <a:prstGeom prst="rect">
            <a:avLst/>
          </a:prstGeom>
        </p:spPr>
      </p:pic>
      <p:sp>
        <p:nvSpPr>
          <p:cNvPr id="3" name="Rectangle 2">
            <a:extLst>
              <a:ext uri="{FF2B5EF4-FFF2-40B4-BE49-F238E27FC236}">
                <a16:creationId xmlns:a16="http://schemas.microsoft.com/office/drawing/2014/main" id="{A6128CB5-BD25-2F7B-04F3-11A68922D346}"/>
              </a:ext>
            </a:extLst>
          </p:cNvPr>
          <p:cNvSpPr/>
          <p:nvPr/>
        </p:nvSpPr>
        <p:spPr>
          <a:xfrm>
            <a:off x="1157288" y="4157663"/>
            <a:ext cx="971550" cy="35718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0D280B1-8A18-062F-A2E4-F1DC2BEE94B7}"/>
              </a:ext>
            </a:extLst>
          </p:cNvPr>
          <p:cNvSpPr>
            <a:spLocks noGrp="1"/>
          </p:cNvSpPr>
          <p:nvPr>
            <p:ph type="sldNum" sz="quarter" idx="12"/>
          </p:nvPr>
        </p:nvSpPr>
        <p:spPr/>
        <p:txBody>
          <a:bodyPr/>
          <a:lstStyle/>
          <a:p>
            <a:fld id="{B4089139-EA9F-BC47-801E-A62921BE8E04}" type="slidenum">
              <a:rPr lang="en-US" smtClean="0"/>
              <a:t>40</a:t>
            </a:fld>
            <a:endParaRPr lang="en-US"/>
          </a:p>
        </p:txBody>
      </p:sp>
    </p:spTree>
    <p:extLst>
      <p:ext uri="{BB962C8B-B14F-4D97-AF65-F5344CB8AC3E}">
        <p14:creationId xmlns:p14="http://schemas.microsoft.com/office/powerpoint/2010/main" val="801564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6AB3AB-3756-361B-BD13-0CD47B1E6BC9}"/>
              </a:ext>
            </a:extLst>
          </p:cNvPr>
          <p:cNvPicPr>
            <a:picLocks noChangeAspect="1"/>
          </p:cNvPicPr>
          <p:nvPr/>
        </p:nvPicPr>
        <p:blipFill>
          <a:blip r:embed="rId2"/>
          <a:stretch>
            <a:fillRect/>
          </a:stretch>
        </p:blipFill>
        <p:spPr>
          <a:xfrm>
            <a:off x="203797" y="220717"/>
            <a:ext cx="6626101" cy="6201103"/>
          </a:xfrm>
          <a:prstGeom prst="rect">
            <a:avLst/>
          </a:prstGeom>
        </p:spPr>
      </p:pic>
      <p:sp>
        <p:nvSpPr>
          <p:cNvPr id="3" name="TextBox 2">
            <a:extLst>
              <a:ext uri="{FF2B5EF4-FFF2-40B4-BE49-F238E27FC236}">
                <a16:creationId xmlns:a16="http://schemas.microsoft.com/office/drawing/2014/main" id="{0D0F2CCA-0B09-73C0-F47E-36E399EB96BB}"/>
              </a:ext>
            </a:extLst>
          </p:cNvPr>
          <p:cNvSpPr txBox="1"/>
          <p:nvPr/>
        </p:nvSpPr>
        <p:spPr>
          <a:xfrm>
            <a:off x="7283669" y="2480441"/>
            <a:ext cx="1838965" cy="646331"/>
          </a:xfrm>
          <a:prstGeom prst="rect">
            <a:avLst/>
          </a:prstGeom>
          <a:noFill/>
        </p:spPr>
        <p:txBody>
          <a:bodyPr wrap="none" rtlCol="0">
            <a:spAutoFit/>
          </a:bodyPr>
          <a:lstStyle/>
          <a:p>
            <a:r>
              <a:rPr lang="en-US" dirty="0">
                <a:latin typeface="Helvetica" pitchFamily="2" charset="0"/>
              </a:rPr>
              <a:t>Disease variant:</a:t>
            </a:r>
          </a:p>
          <a:p>
            <a:r>
              <a:rPr lang="en-US" dirty="0">
                <a:latin typeface="Helvetica" pitchFamily="2" charset="0"/>
              </a:rPr>
              <a:t>P28L</a:t>
            </a:r>
          </a:p>
        </p:txBody>
      </p:sp>
      <p:sp>
        <p:nvSpPr>
          <p:cNvPr id="4" name="Slide Number Placeholder 3">
            <a:extLst>
              <a:ext uri="{FF2B5EF4-FFF2-40B4-BE49-F238E27FC236}">
                <a16:creationId xmlns:a16="http://schemas.microsoft.com/office/drawing/2014/main" id="{1C573600-676F-8B2C-B780-2C99F521B524}"/>
              </a:ext>
            </a:extLst>
          </p:cNvPr>
          <p:cNvSpPr>
            <a:spLocks noGrp="1"/>
          </p:cNvSpPr>
          <p:nvPr>
            <p:ph type="sldNum" sz="quarter" idx="12"/>
          </p:nvPr>
        </p:nvSpPr>
        <p:spPr/>
        <p:txBody>
          <a:bodyPr/>
          <a:lstStyle/>
          <a:p>
            <a:fld id="{B4089139-EA9F-BC47-801E-A62921BE8E04}" type="slidenum">
              <a:rPr lang="en-US" smtClean="0"/>
              <a:t>41</a:t>
            </a:fld>
            <a:endParaRPr lang="en-US"/>
          </a:p>
        </p:txBody>
      </p:sp>
    </p:spTree>
    <p:extLst>
      <p:ext uri="{BB962C8B-B14F-4D97-AF65-F5344CB8AC3E}">
        <p14:creationId xmlns:p14="http://schemas.microsoft.com/office/powerpoint/2010/main" val="2422496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PyMOL | pymol.org">
            <a:extLst>
              <a:ext uri="{FF2B5EF4-FFF2-40B4-BE49-F238E27FC236}">
                <a16:creationId xmlns:a16="http://schemas.microsoft.com/office/drawing/2014/main" id="{D5E930D7-9794-F913-2260-4E5DD7ADF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63865"/>
            <a:ext cx="9144000" cy="5594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6FAEED-B73D-28D7-C105-ACBD63AC2265}"/>
              </a:ext>
            </a:extLst>
          </p:cNvPr>
          <p:cNvSpPr txBox="1">
            <a:spLocks/>
          </p:cNvSpPr>
          <p:nvPr/>
        </p:nvSpPr>
        <p:spPr>
          <a:xfrm>
            <a:off x="4022538" y="269876"/>
            <a:ext cx="4146924" cy="993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1600" b="1" dirty="0" err="1">
                <a:solidFill>
                  <a:srgbClr val="2E46F6"/>
                </a:solidFill>
                <a:latin typeface="Helvetica" pitchFamily="2" charset="0"/>
              </a:rPr>
              <a:t>Pymol</a:t>
            </a:r>
            <a:r>
              <a:rPr lang="en-US" altLang="en-US" sz="1600" b="1" dirty="0">
                <a:solidFill>
                  <a:srgbClr val="2E46F6"/>
                </a:solidFill>
                <a:latin typeface="Helvetica" pitchFamily="2" charset="0"/>
              </a:rPr>
              <a:t>: </a:t>
            </a:r>
            <a:r>
              <a:rPr lang="en-US" altLang="en-US" sz="1600" dirty="0">
                <a:solidFill>
                  <a:srgbClr val="2E46F6"/>
                </a:solidFill>
                <a:latin typeface="Helvetica" pitchFamily="2" charset="0"/>
              </a:rPr>
              <a:t>Protein and Molecular Visualization </a:t>
            </a:r>
          </a:p>
        </p:txBody>
      </p:sp>
      <p:sp>
        <p:nvSpPr>
          <p:cNvPr id="4" name="Slide Number Placeholder 3">
            <a:extLst>
              <a:ext uri="{FF2B5EF4-FFF2-40B4-BE49-F238E27FC236}">
                <a16:creationId xmlns:a16="http://schemas.microsoft.com/office/drawing/2014/main" id="{C0F56650-01D6-B182-81CB-A64358F2DBA2}"/>
              </a:ext>
            </a:extLst>
          </p:cNvPr>
          <p:cNvSpPr>
            <a:spLocks noGrp="1"/>
          </p:cNvSpPr>
          <p:nvPr>
            <p:ph type="sldNum" sz="quarter" idx="12"/>
          </p:nvPr>
        </p:nvSpPr>
        <p:spPr/>
        <p:txBody>
          <a:bodyPr/>
          <a:lstStyle/>
          <a:p>
            <a:fld id="{B4089139-EA9F-BC47-801E-A62921BE8E04}" type="slidenum">
              <a:rPr lang="en-US" smtClean="0"/>
              <a:t>42</a:t>
            </a:fld>
            <a:endParaRPr lang="en-US"/>
          </a:p>
        </p:txBody>
      </p:sp>
    </p:spTree>
    <p:extLst>
      <p:ext uri="{BB962C8B-B14F-4D97-AF65-F5344CB8AC3E}">
        <p14:creationId xmlns:p14="http://schemas.microsoft.com/office/powerpoint/2010/main" val="766218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E9865A-38CD-3046-55E1-814C3F287D70}"/>
              </a:ext>
            </a:extLst>
          </p:cNvPr>
          <p:cNvPicPr>
            <a:picLocks noChangeAspect="1"/>
          </p:cNvPicPr>
          <p:nvPr/>
        </p:nvPicPr>
        <p:blipFill rotWithShape="1">
          <a:blip r:embed="rId2"/>
          <a:srcRect l="3887" t="12922"/>
          <a:stretch/>
        </p:blipFill>
        <p:spPr>
          <a:xfrm>
            <a:off x="2186151" y="1040525"/>
            <a:ext cx="7819698" cy="5432500"/>
          </a:xfrm>
          <a:prstGeom prst="rect">
            <a:avLst/>
          </a:prstGeom>
        </p:spPr>
      </p:pic>
      <p:sp>
        <p:nvSpPr>
          <p:cNvPr id="3" name="Title 1">
            <a:extLst>
              <a:ext uri="{FF2B5EF4-FFF2-40B4-BE49-F238E27FC236}">
                <a16:creationId xmlns:a16="http://schemas.microsoft.com/office/drawing/2014/main" id="{BAC5A8EB-76E4-C4F9-F4C1-5D67F7C3A273}"/>
              </a:ext>
            </a:extLst>
          </p:cNvPr>
          <p:cNvSpPr txBox="1">
            <a:spLocks/>
          </p:cNvSpPr>
          <p:nvPr/>
        </p:nvSpPr>
        <p:spPr>
          <a:xfrm>
            <a:off x="2775276" y="276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2E46F6"/>
                </a:solidFill>
                <a:latin typeface="Helvetica" pitchFamily="2" charset="0"/>
              </a:rPr>
              <a:t>Which variants might affect the ATP binding affinity?</a:t>
            </a:r>
          </a:p>
        </p:txBody>
      </p:sp>
      <p:sp>
        <p:nvSpPr>
          <p:cNvPr id="4" name="TextBox 3">
            <a:extLst>
              <a:ext uri="{FF2B5EF4-FFF2-40B4-BE49-F238E27FC236}">
                <a16:creationId xmlns:a16="http://schemas.microsoft.com/office/drawing/2014/main" id="{41369E05-607E-446E-D1C4-B0B5BDA396E3}"/>
              </a:ext>
            </a:extLst>
          </p:cNvPr>
          <p:cNvSpPr txBox="1"/>
          <p:nvPr/>
        </p:nvSpPr>
        <p:spPr>
          <a:xfrm>
            <a:off x="3825765" y="6473025"/>
            <a:ext cx="4195379" cy="276999"/>
          </a:xfrm>
          <a:prstGeom prst="rect">
            <a:avLst/>
          </a:prstGeom>
          <a:noFill/>
        </p:spPr>
        <p:txBody>
          <a:bodyPr wrap="none" rtlCol="0">
            <a:spAutoFit/>
          </a:bodyPr>
          <a:lstStyle/>
          <a:p>
            <a:r>
              <a:rPr lang="en-US" sz="1200" dirty="0">
                <a:latin typeface="Helvetica" pitchFamily="2" charset="0"/>
              </a:rPr>
              <a:t>Cross validate your results with </a:t>
            </a:r>
            <a:r>
              <a:rPr lang="en-US" sz="1200" dirty="0" err="1">
                <a:latin typeface="Helvetica" pitchFamily="2" charset="0"/>
              </a:rPr>
              <a:t>PDBsum</a:t>
            </a:r>
            <a:r>
              <a:rPr lang="en-US" sz="1200" dirty="0">
                <a:latin typeface="Helvetica" pitchFamily="2" charset="0"/>
              </a:rPr>
              <a:t> (EMBL) database</a:t>
            </a:r>
          </a:p>
        </p:txBody>
      </p:sp>
      <p:sp>
        <p:nvSpPr>
          <p:cNvPr id="5" name="Slide Number Placeholder 4">
            <a:extLst>
              <a:ext uri="{FF2B5EF4-FFF2-40B4-BE49-F238E27FC236}">
                <a16:creationId xmlns:a16="http://schemas.microsoft.com/office/drawing/2014/main" id="{10925E00-4724-9EE9-B46E-81E78504A7ED}"/>
              </a:ext>
            </a:extLst>
          </p:cNvPr>
          <p:cNvSpPr>
            <a:spLocks noGrp="1"/>
          </p:cNvSpPr>
          <p:nvPr>
            <p:ph type="sldNum" sz="quarter" idx="12"/>
          </p:nvPr>
        </p:nvSpPr>
        <p:spPr/>
        <p:txBody>
          <a:bodyPr/>
          <a:lstStyle/>
          <a:p>
            <a:fld id="{B4089139-EA9F-BC47-801E-A62921BE8E04}" type="slidenum">
              <a:rPr lang="en-US" smtClean="0"/>
              <a:t>43</a:t>
            </a:fld>
            <a:endParaRPr lang="en-US"/>
          </a:p>
        </p:txBody>
      </p:sp>
    </p:spTree>
    <p:extLst>
      <p:ext uri="{BB962C8B-B14F-4D97-AF65-F5344CB8AC3E}">
        <p14:creationId xmlns:p14="http://schemas.microsoft.com/office/powerpoint/2010/main" val="3650284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1">
            <a:extLst>
              <a:ext uri="{FF2B5EF4-FFF2-40B4-BE49-F238E27FC236}">
                <a16:creationId xmlns:a16="http://schemas.microsoft.com/office/drawing/2014/main" id="{BCA7C7F0-934A-82F6-8AE2-EF08F7177A07}"/>
              </a:ext>
            </a:extLst>
          </p:cNvPr>
          <p:cNvSpPr txBox="1">
            <a:spLocks noChangeArrowheads="1"/>
          </p:cNvSpPr>
          <p:nvPr/>
        </p:nvSpPr>
        <p:spPr bwMode="auto">
          <a:xfrm>
            <a:off x="4118061" y="481578"/>
            <a:ext cx="5089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200" i="1">
                <a:solidFill>
                  <a:schemeClr val="tx1"/>
                </a:solidFill>
                <a:latin typeface="Times New Roman" panose="02020603050405020304" pitchFamily="18" charset="0"/>
                <a:ea typeface="MS PGothic" panose="020B0600070205080204" pitchFamily="34" charset="-128"/>
              </a:defRPr>
            </a:lvl1pPr>
            <a:lvl2pPr marL="742950" indent="-285750">
              <a:defRPr sz="2200" i="1">
                <a:solidFill>
                  <a:schemeClr val="tx1"/>
                </a:solidFill>
                <a:latin typeface="Times New Roman" panose="02020603050405020304" pitchFamily="18" charset="0"/>
                <a:ea typeface="MS PGothic" panose="020B0600070205080204" pitchFamily="34" charset="-128"/>
              </a:defRPr>
            </a:lvl2pPr>
            <a:lvl3pPr marL="1143000" indent="-228600">
              <a:defRPr sz="2200" i="1">
                <a:solidFill>
                  <a:schemeClr val="tx1"/>
                </a:solidFill>
                <a:latin typeface="Times New Roman" panose="02020603050405020304" pitchFamily="18" charset="0"/>
                <a:ea typeface="MS PGothic" panose="020B0600070205080204" pitchFamily="34" charset="-128"/>
              </a:defRPr>
            </a:lvl3pPr>
            <a:lvl4pPr marL="1600200" indent="-228600">
              <a:defRPr sz="2200" i="1">
                <a:solidFill>
                  <a:schemeClr val="tx1"/>
                </a:solidFill>
                <a:latin typeface="Times New Roman" panose="02020603050405020304" pitchFamily="18" charset="0"/>
                <a:ea typeface="MS PGothic" panose="020B0600070205080204" pitchFamily="34" charset="-128"/>
              </a:defRPr>
            </a:lvl4pPr>
            <a:lvl5pPr marL="2057400" indent="-228600">
              <a:defRPr sz="2200" i="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i="1">
                <a:solidFill>
                  <a:schemeClr val="tx1"/>
                </a:solidFill>
                <a:latin typeface="Times New Roman" panose="02020603050405020304" pitchFamily="18" charset="0"/>
                <a:ea typeface="MS PGothic" panose="020B0600070205080204" pitchFamily="34" charset="-128"/>
              </a:defRPr>
            </a:lvl9pPr>
          </a:lstStyle>
          <a:p>
            <a:r>
              <a:rPr lang="en-US" altLang="en-US" sz="2400" b="1" i="0" dirty="0">
                <a:solidFill>
                  <a:srgbClr val="2E46F6"/>
                </a:solidFill>
                <a:latin typeface="Helvetica" pitchFamily="2" charset="0"/>
              </a:rPr>
              <a:t>Proteins and Amino Acids</a:t>
            </a:r>
          </a:p>
        </p:txBody>
      </p:sp>
      <p:pic>
        <p:nvPicPr>
          <p:cNvPr id="5123" name="Picture 5" descr="figure_06_08_labeled.jpg                                       000028C2ServDisk_02                    C66E6659:">
            <a:extLst>
              <a:ext uri="{FF2B5EF4-FFF2-40B4-BE49-F238E27FC236}">
                <a16:creationId xmlns:a16="http://schemas.microsoft.com/office/drawing/2014/main" id="{C26E733F-E00E-05A3-91FF-1CEF767EC4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636" b="1662"/>
          <a:stretch>
            <a:fillRect/>
          </a:stretch>
        </p:blipFill>
        <p:spPr bwMode="auto">
          <a:xfrm>
            <a:off x="2667002" y="3068242"/>
            <a:ext cx="3442097" cy="293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figure_06_02b_labeled.jpg                                      000028C2ServDisk_02                    C66E6659:">
            <a:extLst>
              <a:ext uri="{FF2B5EF4-FFF2-40B4-BE49-F238E27FC236}">
                <a16:creationId xmlns:a16="http://schemas.microsoft.com/office/drawing/2014/main" id="{B4F2AB82-D390-CA81-5C6A-1A040D200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761" y="1603774"/>
            <a:ext cx="2750344" cy="426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descr="figure_06_05_labeled.jpg                                       000028C2ServDisk_02                    C66E6659:">
            <a:extLst>
              <a:ext uri="{FF2B5EF4-FFF2-40B4-BE49-F238E27FC236}">
                <a16:creationId xmlns:a16="http://schemas.microsoft.com/office/drawing/2014/main" id="{8183C5B4-FE43-E19D-6EF9-E43ECEF7B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968" y="1162051"/>
            <a:ext cx="1415653" cy="2060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845E4C0A-9C93-F539-4F9A-7BBB5E7ACDF6}"/>
              </a:ext>
            </a:extLst>
          </p:cNvPr>
          <p:cNvSpPr>
            <a:spLocks noGrp="1"/>
          </p:cNvSpPr>
          <p:nvPr>
            <p:ph type="sldNum" sz="quarter" idx="12"/>
          </p:nvPr>
        </p:nvSpPr>
        <p:spPr/>
        <p:txBody>
          <a:bodyPr/>
          <a:lstStyle/>
          <a:p>
            <a:fld id="{B4089139-EA9F-BC47-801E-A62921BE8E04}"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0D65B5DA-2B36-E413-868F-AEADA21DC8A3}"/>
              </a:ext>
            </a:extLst>
          </p:cNvPr>
          <p:cNvSpPr>
            <a:spLocks noGrp="1" noChangeArrowheads="1"/>
          </p:cNvSpPr>
          <p:nvPr>
            <p:ph type="title" idx="4294967295"/>
          </p:nvPr>
        </p:nvSpPr>
        <p:spPr>
          <a:xfrm>
            <a:off x="1938938" y="288286"/>
            <a:ext cx="7886700" cy="1325563"/>
          </a:xfrm>
        </p:spPr>
        <p:txBody>
          <a:bodyPr>
            <a:normAutofit/>
          </a:bodyPr>
          <a:lstStyle/>
          <a:p>
            <a:r>
              <a:rPr lang="en-US" altLang="en-US" sz="2400" b="1" dirty="0">
                <a:solidFill>
                  <a:srgbClr val="2E46F6"/>
                </a:solidFill>
                <a:latin typeface="Helvetica" pitchFamily="2" charset="0"/>
              </a:rPr>
              <a:t>Proteins</a:t>
            </a:r>
          </a:p>
        </p:txBody>
      </p:sp>
      <p:sp>
        <p:nvSpPr>
          <p:cNvPr id="6147" name="Rectangle 5">
            <a:extLst>
              <a:ext uri="{FF2B5EF4-FFF2-40B4-BE49-F238E27FC236}">
                <a16:creationId xmlns:a16="http://schemas.microsoft.com/office/drawing/2014/main" id="{1F69E4DC-22CC-3D0A-438B-38740E7EA6C6}"/>
              </a:ext>
            </a:extLst>
          </p:cNvPr>
          <p:cNvSpPr>
            <a:spLocks noGrp="1" noChangeArrowheads="1"/>
          </p:cNvSpPr>
          <p:nvPr>
            <p:ph type="body" idx="4294967295"/>
          </p:nvPr>
        </p:nvSpPr>
        <p:spPr>
          <a:xfrm>
            <a:off x="1815994" y="1327203"/>
            <a:ext cx="8736746" cy="3263900"/>
          </a:xfrm>
        </p:spPr>
        <p:txBody>
          <a:bodyPr>
            <a:normAutofit/>
          </a:bodyPr>
          <a:lstStyle/>
          <a:p>
            <a:r>
              <a:rPr lang="en-US" altLang="en-US" sz="1800" dirty="0">
                <a:latin typeface="Helvetica" pitchFamily="2" charset="0"/>
              </a:rPr>
              <a:t>Made up of chains of amino acids</a:t>
            </a:r>
          </a:p>
          <a:p>
            <a:r>
              <a:rPr lang="en-US" altLang="en-US" sz="1800" dirty="0">
                <a:latin typeface="Helvetica" pitchFamily="2" charset="0"/>
              </a:rPr>
              <a:t>Are involved in most of the body</a:t>
            </a:r>
            <a:r>
              <a:rPr lang="ja-JP" altLang="en-US" sz="1800">
                <a:latin typeface="Helvetica" pitchFamily="2" charset="0"/>
              </a:rPr>
              <a:t>’</a:t>
            </a:r>
            <a:r>
              <a:rPr lang="en-US" altLang="ja-JP" sz="1800" dirty="0">
                <a:latin typeface="Helvetica" pitchFamily="2" charset="0"/>
              </a:rPr>
              <a:t>s functions and life processes</a:t>
            </a:r>
          </a:p>
          <a:p>
            <a:r>
              <a:rPr lang="en-US" altLang="en-US" sz="1800" dirty="0">
                <a:latin typeface="Helvetica" pitchFamily="2" charset="0"/>
              </a:rPr>
              <a:t>The sequence of amino acids is determined by DNA</a:t>
            </a:r>
          </a:p>
        </p:txBody>
      </p:sp>
      <p:pic>
        <p:nvPicPr>
          <p:cNvPr id="2" name="image4.png">
            <a:extLst>
              <a:ext uri="{FF2B5EF4-FFF2-40B4-BE49-F238E27FC236}">
                <a16:creationId xmlns:a16="http://schemas.microsoft.com/office/drawing/2014/main" id="{84587FEE-08D2-A5FB-05A2-4201C0684D79}"/>
              </a:ext>
            </a:extLst>
          </p:cNvPr>
          <p:cNvPicPr/>
          <p:nvPr/>
        </p:nvPicPr>
        <p:blipFill>
          <a:blip r:embed="rId2"/>
          <a:srcRect/>
          <a:stretch>
            <a:fillRect/>
          </a:stretch>
        </p:blipFill>
        <p:spPr>
          <a:xfrm>
            <a:off x="3646488" y="2786818"/>
            <a:ext cx="4899024" cy="3129848"/>
          </a:xfrm>
          <a:prstGeom prst="rect">
            <a:avLst/>
          </a:prstGeom>
          <a:ln/>
        </p:spPr>
      </p:pic>
      <p:sp>
        <p:nvSpPr>
          <p:cNvPr id="4" name="Slide Number Placeholder 3">
            <a:extLst>
              <a:ext uri="{FF2B5EF4-FFF2-40B4-BE49-F238E27FC236}">
                <a16:creationId xmlns:a16="http://schemas.microsoft.com/office/drawing/2014/main" id="{F82E78AD-C6F0-F715-CDCA-59EF654632C9}"/>
              </a:ext>
            </a:extLst>
          </p:cNvPr>
          <p:cNvSpPr>
            <a:spLocks noGrp="1"/>
          </p:cNvSpPr>
          <p:nvPr>
            <p:ph type="sldNum" sz="quarter" idx="12"/>
          </p:nvPr>
        </p:nvSpPr>
        <p:spPr/>
        <p:txBody>
          <a:bodyPr/>
          <a:lstStyle/>
          <a:p>
            <a:fld id="{B4089139-EA9F-BC47-801E-A62921BE8E0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0245297-4B3D-707E-3E96-7B382E9EDA1A}"/>
              </a:ext>
            </a:extLst>
          </p:cNvPr>
          <p:cNvSpPr>
            <a:spLocks noGrp="1"/>
          </p:cNvSpPr>
          <p:nvPr>
            <p:ph type="title" idx="4294967295"/>
          </p:nvPr>
        </p:nvSpPr>
        <p:spPr>
          <a:xfrm>
            <a:off x="1777573" y="426599"/>
            <a:ext cx="7886700" cy="1325563"/>
          </a:xfrm>
        </p:spPr>
        <p:txBody>
          <a:bodyPr>
            <a:normAutofit/>
          </a:bodyPr>
          <a:lstStyle/>
          <a:p>
            <a:pPr eaLnBrk="1" hangingPunct="1"/>
            <a:r>
              <a:rPr lang="en-US" altLang="en-US" sz="2400" b="1" dirty="0">
                <a:solidFill>
                  <a:srgbClr val="2E46F6"/>
                </a:solidFill>
                <a:latin typeface="Helvetica" pitchFamily="2" charset="0"/>
              </a:rPr>
              <a:t>Structure of Proteins</a:t>
            </a:r>
          </a:p>
        </p:txBody>
      </p:sp>
      <p:sp>
        <p:nvSpPr>
          <p:cNvPr id="7171" name="Content Placeholder 2">
            <a:extLst>
              <a:ext uri="{FF2B5EF4-FFF2-40B4-BE49-F238E27FC236}">
                <a16:creationId xmlns:a16="http://schemas.microsoft.com/office/drawing/2014/main" id="{98DC8CB7-872A-244B-E455-4770DF70D05D}"/>
              </a:ext>
            </a:extLst>
          </p:cNvPr>
          <p:cNvSpPr>
            <a:spLocks noGrp="1"/>
          </p:cNvSpPr>
          <p:nvPr>
            <p:ph type="body" idx="4294967295"/>
          </p:nvPr>
        </p:nvSpPr>
        <p:spPr>
          <a:xfrm>
            <a:off x="1892833" y="1690688"/>
            <a:ext cx="7886700" cy="4351338"/>
          </a:xfrm>
        </p:spPr>
        <p:txBody>
          <a:bodyPr>
            <a:normAutofit/>
          </a:bodyPr>
          <a:lstStyle/>
          <a:p>
            <a:pPr>
              <a:spcBef>
                <a:spcPts val="450"/>
              </a:spcBef>
            </a:pPr>
            <a:r>
              <a:rPr lang="en-US" altLang="en-US" sz="1800" dirty="0">
                <a:latin typeface="Helvetica" pitchFamily="2" charset="0"/>
              </a:rPr>
              <a:t>Made up of chains of amino acids; classified by number of amino acids in a chain</a:t>
            </a:r>
          </a:p>
          <a:p>
            <a:pPr lvl="1">
              <a:spcBef>
                <a:spcPts val="450"/>
              </a:spcBef>
            </a:pPr>
            <a:r>
              <a:rPr lang="en-US" altLang="en-US" sz="1600" dirty="0">
                <a:latin typeface="Helvetica" pitchFamily="2" charset="0"/>
              </a:rPr>
              <a:t>Peptides: fewer than 50 amino acids</a:t>
            </a:r>
          </a:p>
          <a:p>
            <a:pPr lvl="2">
              <a:spcBef>
                <a:spcPts val="450"/>
              </a:spcBef>
            </a:pPr>
            <a:r>
              <a:rPr lang="en-US" altLang="en-US" sz="1400" dirty="0">
                <a:latin typeface="Helvetica" pitchFamily="2" charset="0"/>
              </a:rPr>
              <a:t>Dipeptides: 2 amino acids</a:t>
            </a:r>
          </a:p>
          <a:p>
            <a:pPr lvl="2">
              <a:spcBef>
                <a:spcPts val="450"/>
              </a:spcBef>
            </a:pPr>
            <a:r>
              <a:rPr lang="en-US" altLang="en-US" sz="1400" dirty="0">
                <a:latin typeface="Helvetica" pitchFamily="2" charset="0"/>
              </a:rPr>
              <a:t>Tripeptides: 3 amino acids</a:t>
            </a:r>
          </a:p>
          <a:p>
            <a:pPr lvl="2">
              <a:spcBef>
                <a:spcPts val="450"/>
              </a:spcBef>
            </a:pPr>
            <a:r>
              <a:rPr lang="en-US" altLang="en-US" sz="1400" dirty="0">
                <a:latin typeface="Helvetica" pitchFamily="2" charset="0"/>
              </a:rPr>
              <a:t>Polypeptides: more than 10 amino acids</a:t>
            </a:r>
          </a:p>
          <a:p>
            <a:pPr lvl="1">
              <a:spcBef>
                <a:spcPts val="450"/>
              </a:spcBef>
            </a:pPr>
            <a:r>
              <a:rPr lang="en-US" altLang="en-US" sz="1600" dirty="0">
                <a:latin typeface="Helvetica" pitchFamily="2" charset="0"/>
              </a:rPr>
              <a:t>Proteins: more than 50 amino acids</a:t>
            </a:r>
          </a:p>
          <a:p>
            <a:pPr lvl="2">
              <a:spcBef>
                <a:spcPts val="450"/>
              </a:spcBef>
            </a:pPr>
            <a:r>
              <a:rPr lang="en-US" altLang="en-US" sz="1400" dirty="0">
                <a:latin typeface="Helvetica" pitchFamily="2" charset="0"/>
              </a:rPr>
              <a:t>Typically 100 to 10,000 amino acids linked together</a:t>
            </a:r>
          </a:p>
          <a:p>
            <a:pPr lvl="2">
              <a:spcBef>
                <a:spcPts val="450"/>
              </a:spcBef>
            </a:pPr>
            <a:endParaRPr lang="en-US" altLang="en-US" sz="1400" dirty="0">
              <a:latin typeface="Helvetica" pitchFamily="2" charset="0"/>
            </a:endParaRPr>
          </a:p>
          <a:p>
            <a:pPr>
              <a:spcBef>
                <a:spcPts val="450"/>
              </a:spcBef>
            </a:pPr>
            <a:r>
              <a:rPr lang="en-US" altLang="en-US" sz="1800" dirty="0">
                <a:latin typeface="Helvetica" pitchFamily="2" charset="0"/>
              </a:rPr>
              <a:t>Chains are synthesizes based on specific bodily DNA.</a:t>
            </a:r>
          </a:p>
          <a:p>
            <a:pPr>
              <a:spcBef>
                <a:spcPts val="450"/>
              </a:spcBef>
            </a:pPr>
            <a:endParaRPr lang="en-US" altLang="en-US" sz="1800" dirty="0">
              <a:latin typeface="Helvetica" pitchFamily="2" charset="0"/>
            </a:endParaRPr>
          </a:p>
          <a:p>
            <a:pPr>
              <a:spcBef>
                <a:spcPts val="450"/>
              </a:spcBef>
            </a:pPr>
            <a:r>
              <a:rPr lang="en-US" altLang="en-US" sz="1800" dirty="0">
                <a:latin typeface="Helvetica" pitchFamily="2" charset="0"/>
              </a:rPr>
              <a:t>Amino acids are composed of carbon, hydrogen, oxygen, and nitrogen.</a:t>
            </a:r>
          </a:p>
        </p:txBody>
      </p:sp>
      <p:sp>
        <p:nvSpPr>
          <p:cNvPr id="3" name="Slide Number Placeholder 2">
            <a:extLst>
              <a:ext uri="{FF2B5EF4-FFF2-40B4-BE49-F238E27FC236}">
                <a16:creationId xmlns:a16="http://schemas.microsoft.com/office/drawing/2014/main" id="{2BAAA8B9-0F14-B79D-370E-56784004D59C}"/>
              </a:ext>
            </a:extLst>
          </p:cNvPr>
          <p:cNvSpPr>
            <a:spLocks noGrp="1"/>
          </p:cNvSpPr>
          <p:nvPr>
            <p:ph type="sldNum" sz="quarter" idx="12"/>
          </p:nvPr>
        </p:nvSpPr>
        <p:spPr/>
        <p:txBody>
          <a:bodyPr/>
          <a:lstStyle/>
          <a:p>
            <a:fld id="{B4089139-EA9F-BC47-801E-A62921BE8E0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D70A1447-CF62-DF59-F83B-EADDA5ABF2BE}"/>
              </a:ext>
            </a:extLst>
          </p:cNvPr>
          <p:cNvSpPr>
            <a:spLocks noGrp="1"/>
          </p:cNvSpPr>
          <p:nvPr>
            <p:ph type="title"/>
          </p:nvPr>
        </p:nvSpPr>
        <p:spPr>
          <a:xfrm>
            <a:off x="1884122" y="541480"/>
            <a:ext cx="5584031" cy="397669"/>
          </a:xfrm>
        </p:spPr>
        <p:txBody>
          <a:bodyPr>
            <a:noAutofit/>
          </a:bodyPr>
          <a:lstStyle/>
          <a:p>
            <a:pPr eaLnBrk="1" hangingPunct="1"/>
            <a:r>
              <a:rPr lang="en-US" altLang="en-US" sz="2400" b="1" dirty="0">
                <a:solidFill>
                  <a:srgbClr val="2E46F6"/>
                </a:solidFill>
                <a:latin typeface="Helvetica" pitchFamily="2" charset="0"/>
              </a:rPr>
              <a:t>An amino acid</a:t>
            </a:r>
          </a:p>
        </p:txBody>
      </p:sp>
      <p:pic>
        <p:nvPicPr>
          <p:cNvPr id="5122" name="Picture 2">
            <a:extLst>
              <a:ext uri="{FF2B5EF4-FFF2-40B4-BE49-F238E27FC236}">
                <a16:creationId xmlns:a16="http://schemas.microsoft.com/office/drawing/2014/main" id="{B8AEC2DD-F574-D44B-1B55-D0C6076B2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140" y="939149"/>
            <a:ext cx="4239000" cy="496004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B3B2E13-1EEC-4300-CB2E-C570FF2F6FEA}"/>
              </a:ext>
            </a:extLst>
          </p:cNvPr>
          <p:cNvSpPr>
            <a:spLocks noGrp="1"/>
          </p:cNvSpPr>
          <p:nvPr>
            <p:ph type="sldNum" sz="quarter" idx="12"/>
          </p:nvPr>
        </p:nvSpPr>
        <p:spPr/>
        <p:txBody>
          <a:bodyPr/>
          <a:lstStyle/>
          <a:p>
            <a:fld id="{B4089139-EA9F-BC47-801E-A62921BE8E0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undefined">
            <a:extLst>
              <a:ext uri="{FF2B5EF4-FFF2-40B4-BE49-F238E27FC236}">
                <a16:creationId xmlns:a16="http://schemas.microsoft.com/office/drawing/2014/main" id="{7782A150-2F5A-2EB1-DCA9-A9C0D3B3E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431" y="616665"/>
            <a:ext cx="7450752" cy="59628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97CE94-02CC-B855-61BB-D67F14C76A44}"/>
              </a:ext>
            </a:extLst>
          </p:cNvPr>
          <p:cNvSpPr>
            <a:spLocks noGrp="1"/>
          </p:cNvSpPr>
          <p:nvPr>
            <p:ph type="title"/>
          </p:nvPr>
        </p:nvSpPr>
        <p:spPr>
          <a:xfrm>
            <a:off x="5057626" y="172893"/>
            <a:ext cx="1945090" cy="397669"/>
          </a:xfrm>
        </p:spPr>
        <p:txBody>
          <a:bodyPr>
            <a:noAutofit/>
          </a:bodyPr>
          <a:lstStyle/>
          <a:p>
            <a:pPr eaLnBrk="1" hangingPunct="1"/>
            <a:r>
              <a:rPr lang="en-US" altLang="en-US" sz="1800" b="1" dirty="0">
                <a:solidFill>
                  <a:srgbClr val="2E46F6"/>
                </a:solidFill>
                <a:latin typeface="Helvetica" pitchFamily="2" charset="0"/>
              </a:rPr>
              <a:t>Amino acids</a:t>
            </a:r>
          </a:p>
        </p:txBody>
      </p:sp>
      <p:sp>
        <p:nvSpPr>
          <p:cNvPr id="4" name="Slide Number Placeholder 3">
            <a:extLst>
              <a:ext uri="{FF2B5EF4-FFF2-40B4-BE49-F238E27FC236}">
                <a16:creationId xmlns:a16="http://schemas.microsoft.com/office/drawing/2014/main" id="{FD58B99C-5F69-A63A-4BA8-9511260B5E6C}"/>
              </a:ext>
            </a:extLst>
          </p:cNvPr>
          <p:cNvSpPr>
            <a:spLocks noGrp="1"/>
          </p:cNvSpPr>
          <p:nvPr>
            <p:ph type="sldNum" sz="quarter" idx="12"/>
          </p:nvPr>
        </p:nvSpPr>
        <p:spPr/>
        <p:txBody>
          <a:bodyPr/>
          <a:lstStyle/>
          <a:p>
            <a:fld id="{B4089139-EA9F-BC47-801E-A62921BE8E04}"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1063182</TotalTime>
  <Words>820</Words>
  <Application>Microsoft Macintosh PowerPoint</Application>
  <PresentationFormat>Widescreen</PresentationFormat>
  <Paragraphs>184</Paragraphs>
  <Slides>43</Slides>
  <Notes>6</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Helvetica</vt:lpstr>
      <vt:lpstr>Office Theme</vt:lpstr>
      <vt:lpstr>PowerPoint Presentation</vt:lpstr>
      <vt:lpstr>Course agenda and organizational notes</vt:lpstr>
      <vt:lpstr>PowerPoint Presentation</vt:lpstr>
      <vt:lpstr>Part 1: Protein Sequence, Structure, Function</vt:lpstr>
      <vt:lpstr>PowerPoint Presentation</vt:lpstr>
      <vt:lpstr>Proteins</vt:lpstr>
      <vt:lpstr>Structure of Proteins</vt:lpstr>
      <vt:lpstr>An amino acid</vt:lpstr>
      <vt:lpstr>Amino acids</vt:lpstr>
      <vt:lpstr>Structure of the Protein</vt:lpstr>
      <vt:lpstr>PowerPoint Presentation</vt:lpstr>
      <vt:lpstr>PowerPoint Presentation</vt:lpstr>
      <vt:lpstr>PowerPoint Presentation</vt:lpstr>
      <vt:lpstr>Protein denaturation</vt:lpstr>
      <vt:lpstr>PowerPoint Presentation</vt:lpstr>
      <vt:lpstr>PowerPoint Presentation</vt:lpstr>
      <vt:lpstr>PowerPoint Presentation</vt:lpstr>
      <vt:lpstr>PowerPoint Presentation</vt:lpstr>
      <vt:lpstr>PowerPoint Presentation</vt:lpstr>
      <vt:lpstr>Proteins work together!</vt:lpstr>
      <vt:lpstr>Protein structure determines interactions with other molecules</vt:lpstr>
      <vt:lpstr>Protein structure affects protein-protein interactions</vt:lpstr>
      <vt:lpstr>PowerPoint Presentation</vt:lpstr>
      <vt:lpstr>Disease variant’s effect on proteins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Pouria Dasmeh</dc:creator>
  <cp:lastModifiedBy>Pouria Dasmeh</cp:lastModifiedBy>
  <cp:revision>8</cp:revision>
  <dcterms:created xsi:type="dcterms:W3CDTF">2024-01-06T20:01:49Z</dcterms:created>
  <dcterms:modified xsi:type="dcterms:W3CDTF">2024-01-12T14:39:51Z</dcterms:modified>
</cp:coreProperties>
</file>